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81" r:id="rId3"/>
    <p:sldId id="382" r:id="rId4"/>
    <p:sldId id="257" r:id="rId5"/>
    <p:sldId id="270" r:id="rId6"/>
    <p:sldId id="348" r:id="rId7"/>
    <p:sldId id="349" r:id="rId8"/>
    <p:sldId id="350" r:id="rId9"/>
    <p:sldId id="351" r:id="rId10"/>
    <p:sldId id="280" r:id="rId11"/>
    <p:sldId id="347" r:id="rId12"/>
    <p:sldId id="352" r:id="rId13"/>
    <p:sldId id="289" r:id="rId14"/>
    <p:sldId id="354" r:id="rId15"/>
    <p:sldId id="357" r:id="rId16"/>
    <p:sldId id="355" r:id="rId17"/>
    <p:sldId id="358" r:id="rId18"/>
    <p:sldId id="359" r:id="rId19"/>
    <p:sldId id="353" r:id="rId20"/>
    <p:sldId id="360" r:id="rId21"/>
    <p:sldId id="363" r:id="rId22"/>
    <p:sldId id="362" r:id="rId23"/>
    <p:sldId id="364" r:id="rId24"/>
    <p:sldId id="365" r:id="rId25"/>
    <p:sldId id="383" r:id="rId26"/>
    <p:sldId id="384" r:id="rId27"/>
    <p:sldId id="366" r:id="rId28"/>
    <p:sldId id="367" r:id="rId29"/>
    <p:sldId id="368" r:id="rId30"/>
    <p:sldId id="295" r:id="rId31"/>
    <p:sldId id="345" r:id="rId32"/>
    <p:sldId id="369" r:id="rId33"/>
    <p:sldId id="370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16" r:id="rId44"/>
    <p:sldId id="371" r:id="rId45"/>
    <p:sldId id="265" r:id="rId46"/>
    <p:sldId id="385" r:id="rId47"/>
    <p:sldId id="285" r:id="rId48"/>
    <p:sldId id="266" r:id="rId49"/>
  </p:sldIdLst>
  <p:sldSz cx="9144000" cy="5143500" type="screen16x9"/>
  <p:notesSz cx="6858000" cy="9144000"/>
  <p:embeddedFontLst>
    <p:embeddedFont>
      <p:font typeface="Comfortaa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36A95-0CE5-4D7F-4EC8-0CC0081B4244}" v="9827" dt="2024-05-09T00:09:43.439"/>
    <p1510:client id="{C6805B97-E882-A4CC-DCD9-3832BD05B8A6}" v="1454" dt="2024-05-09T21:33:06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1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9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63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2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84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25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9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90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1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73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974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40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31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050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2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04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040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317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3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3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0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554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254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992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58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60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029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9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46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46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44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3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e53d4ea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e53d4ea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76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303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926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274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7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472be0b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472be0b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472be0b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472be0b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56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e1d0dbeb8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e1d0dbeb8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76480658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76480658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58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5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29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74a2d4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74a2d4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76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openaccess.thecvf.com/content/CVPR2023/supplemental/Ke_Neural_Preset_for_CVPR_2023_supplemental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openaccess.thecvf.com/content/CVPR2023/supplemental/Ke_Neural_Preset_for_CVPR_2023_supplemental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openaccess.thecvf.com/content/CVPR2023/supplemental/Ke_Neural_Preset_for_CVPR_2023_supplemental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pdf/2207.01322" TargetMode="External"/><Relationship Id="rId5" Type="http://schemas.openxmlformats.org/officeDocument/2006/relationships/hyperlink" Target="https://arxiv.org/pdf/1405.0312" TargetMode="External"/><Relationship Id="rId4" Type="http://schemas.openxmlformats.org/officeDocument/2006/relationships/hyperlink" Target="https://arxiv.org/pdf/1905.1194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gate.net/publication/361823660_LDC_Lightweight_Dense_CNN_for_Edge_Detection" TargetMode="External"/><Relationship Id="rId4" Type="http://schemas.openxmlformats.org/officeDocument/2006/relationships/hyperlink" Target="https://openaccess.thecvf.com/content_iccv_2015/papers/Xie_Holistically-Nested_Edge_Detection_ICCV_2015_paper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https://openaccess.thecvf.com/content/CVPR2023/papers/Ke_Neural_Preset_for_Color_Style_Transfer_CVPR_2023_paper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openaccess.thecvf.com/content/CVPR2023/papers/Ke_Neural_Preset_for_Color_Style_Transfer_CVPR_2023_paper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enaccess.thecvf.com/content/CVPR2023/papers/Ke_Neural_Preset_for_Color_Style_Transfer_CVPR_2023_paper.pdf" TargetMode="Externa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405.0312" TargetMode="External"/><Relationship Id="rId5" Type="http://schemas.openxmlformats.org/officeDocument/2006/relationships/hyperlink" Target="https://arxiv.org/abs/2207.01322" TargetMode="External"/><Relationship Id="rId4" Type="http://schemas.openxmlformats.org/officeDocument/2006/relationships/hyperlink" Target="https://arxiv.org/abs/2303.1351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109/iccv.2015.164" TargetMode="External"/><Relationship Id="rId5" Type="http://schemas.openxmlformats.org/officeDocument/2006/relationships/hyperlink" Target="https://arxiv.org/abs/1905.11946" TargetMode="External"/><Relationship Id="rId4" Type="http://schemas.openxmlformats.org/officeDocument/2006/relationships/hyperlink" Target="https://doi.org/10.1109/access.2022.318634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oogle.com/document/d/1HwavEY7KMo4quvyqNc2yVzQwpaQF0MzyehB9eixI4qQ/edit?usp=sharing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github.com/devrimcavusoglu/metu-presentation-templat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access.thecvf.com/content/CVPR2023/papers/Ke_Neural_Preset_for_Color_Style_Transfer_CVPR_2023_paper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openaccess.thecvf.com/content/CVPR2023/supplemental/Ke_Neural_Preset_for_CVPR_2023_supplemental.pdf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hyperlink" Target="https://openaccess.thecvf.com/content/CVPR2023/supplemental/Ke_Neural_Preset_for_CVPR_2023_supplemental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9911" t="26787" r="10222" b="25801"/>
          <a:stretch/>
        </p:blipFill>
        <p:spPr>
          <a:xfrm>
            <a:off x="1953350" y="3596033"/>
            <a:ext cx="5237299" cy="9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936475" y="2229890"/>
            <a:ext cx="7271049" cy="409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FF0000"/>
                </a:solidFill>
                <a:latin typeface="Comfortaa"/>
              </a:rPr>
              <a:t>Zhanghan</a:t>
            </a:r>
            <a:r>
              <a:rPr lang="en-US" sz="1400" dirty="0">
                <a:solidFill>
                  <a:srgbClr val="FF0000"/>
                </a:solidFill>
                <a:latin typeface="Comfortaa"/>
              </a:rPr>
              <a:t> Ke, Yuhao Liu, Lei Zhu, </a:t>
            </a:r>
            <a:r>
              <a:rPr lang="en-US" sz="1400" dirty="0" err="1">
                <a:solidFill>
                  <a:srgbClr val="FF0000"/>
                </a:solidFill>
                <a:latin typeface="Comfortaa"/>
              </a:rPr>
              <a:t>Nanxuan</a:t>
            </a:r>
            <a:r>
              <a:rPr lang="en-US" sz="1400" dirty="0">
                <a:solidFill>
                  <a:srgbClr val="FF0000"/>
                </a:solidFill>
                <a:latin typeface="Comfortaa"/>
              </a:rPr>
              <a:t> Zhao, Rynson W.H. Lau</a:t>
            </a:r>
            <a:endParaRPr lang="en-US" dirty="0"/>
          </a:p>
        </p:txBody>
      </p:sp>
      <p:cxnSp>
        <p:nvCxnSpPr>
          <p:cNvPr id="56" name="Google Shape;56;p13"/>
          <p:cNvCxnSpPr/>
          <p:nvPr/>
        </p:nvCxnSpPr>
        <p:spPr>
          <a:xfrm>
            <a:off x="2828604" y="3463934"/>
            <a:ext cx="3449680" cy="5544"/>
          </a:xfrm>
          <a:prstGeom prst="straightConnector1">
            <a:avLst/>
          </a:prstGeom>
          <a:noFill/>
          <a:ln w="9525" cap="flat" cmpd="sng">
            <a:solidFill>
              <a:srgbClr val="98989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13"/>
          <p:cNvCxnSpPr/>
          <p:nvPr/>
        </p:nvCxnSpPr>
        <p:spPr>
          <a:xfrm flipV="1">
            <a:off x="1104736" y="2528777"/>
            <a:ext cx="6934527" cy="10722"/>
          </a:xfrm>
          <a:prstGeom prst="straightConnector1">
            <a:avLst/>
          </a:prstGeom>
          <a:noFill/>
          <a:ln w="9525" cap="flat" cmpd="sng">
            <a:solidFill>
              <a:srgbClr val="98989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3"/>
          <p:cNvSpPr txBox="1"/>
          <p:nvPr/>
        </p:nvSpPr>
        <p:spPr>
          <a:xfrm>
            <a:off x="164250" y="-2916"/>
            <a:ext cx="881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550" dirty="0">
                <a:sym typeface="Comfortaa"/>
                <a:hlinkClick r:id="rId4"/>
              </a:rPr>
              <a:t>Neural Preset </a:t>
            </a:r>
            <a:r>
              <a:rPr lang="en-US" sz="3550" dirty="0">
                <a:hlinkClick r:id="rId4"/>
              </a:rPr>
              <a:t>for</a:t>
            </a:r>
            <a:br>
              <a:rPr lang="en-US" sz="3550" dirty="0">
                <a:hlinkClick r:id="rId4"/>
              </a:rPr>
            </a:br>
            <a:r>
              <a:rPr lang="en-US" sz="3550" dirty="0">
                <a:hlinkClick r:id="rId4"/>
              </a:rPr>
              <a:t>Color Style Transfer</a:t>
            </a:r>
            <a:endParaRPr lang="en-US" dirty="0"/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84CBC95C-C1E6-D990-97ED-1EF21C4C90DE}"/>
              </a:ext>
            </a:extLst>
          </p:cNvPr>
          <p:cNvSpPr txBox="1">
            <a:spLocks/>
          </p:cNvSpPr>
          <p:nvPr/>
        </p:nvSpPr>
        <p:spPr>
          <a:xfrm>
            <a:off x="101743" y="4534692"/>
            <a:ext cx="8941014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717073"/>
                </a:solidFill>
                <a:latin typeface="Comfortaa"/>
              </a:rPr>
              <a:t>This presentation was prepared for the CENG796 - Deep Generative Models course for the Spring 2024 term.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717073"/>
                </a:solidFill>
                <a:latin typeface="Comfortaa"/>
              </a:rPr>
              <a:t>It is part of the coursework assigned by our lecturer, Assoc. Prof. Ramazan </a:t>
            </a:r>
            <a:r>
              <a:rPr lang="en-US" sz="1200" dirty="0" err="1">
                <a:solidFill>
                  <a:srgbClr val="717073"/>
                </a:solidFill>
                <a:latin typeface="Comfortaa"/>
              </a:rPr>
              <a:t>Gokberk</a:t>
            </a:r>
            <a:r>
              <a:rPr lang="en-US" sz="1200" dirty="0">
                <a:solidFill>
                  <a:srgbClr val="717073"/>
                </a:solidFill>
                <a:latin typeface="Comfortaa"/>
              </a:rPr>
              <a:t> </a:t>
            </a:r>
            <a:r>
              <a:rPr lang="en-US" sz="1200" dirty="0" err="1">
                <a:solidFill>
                  <a:srgbClr val="717073"/>
                </a:solidFill>
                <a:latin typeface="Comfortaa"/>
              </a:rPr>
              <a:t>Cinbis</a:t>
            </a:r>
            <a:r>
              <a:rPr lang="en-US" sz="1200" dirty="0">
                <a:solidFill>
                  <a:srgbClr val="717073"/>
                </a:solidFill>
                <a:latin typeface="Comfortaa"/>
              </a:rPr>
              <a:t>.</a:t>
            </a:r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6E7EC79F-0D5D-B387-6304-C393F620BA4C}"/>
              </a:ext>
            </a:extLst>
          </p:cNvPr>
          <p:cNvSpPr txBox="1">
            <a:spLocks/>
          </p:cNvSpPr>
          <p:nvPr/>
        </p:nvSpPr>
        <p:spPr>
          <a:xfrm>
            <a:off x="1385758" y="2642062"/>
            <a:ext cx="6380400" cy="9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Comfortaa"/>
              </a:rPr>
              <a:t>Umut Özyurt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22F99-9287-AFB1-D994-B91DB256C670}"/>
              </a:ext>
            </a:extLst>
          </p:cNvPr>
          <p:cNvSpPr txBox="1"/>
          <p:nvPr/>
        </p:nvSpPr>
        <p:spPr>
          <a:xfrm>
            <a:off x="3200400" y="272167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17073"/>
                </a:solidFill>
                <a:latin typeface="Comfortaa"/>
              </a:rPr>
              <a:t>Presentation author: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8436-1B09-A149-EE6C-676F64FE4A16}"/>
              </a:ext>
            </a:extLst>
          </p:cNvPr>
          <p:cNvSpPr txBox="1"/>
          <p:nvPr/>
        </p:nvSpPr>
        <p:spPr>
          <a:xfrm>
            <a:off x="3200400" y="13560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rgbClr val="717073"/>
                </a:solidFill>
                <a:latin typeface="Comfortaa"/>
              </a:rPr>
              <a:t>(CVPR 2023)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290C2-F631-1C52-08AB-114B8777A466}"/>
              </a:ext>
            </a:extLst>
          </p:cNvPr>
          <p:cNvSpPr txBox="1"/>
          <p:nvPr/>
        </p:nvSpPr>
        <p:spPr>
          <a:xfrm>
            <a:off x="3178134" y="200915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17073"/>
                </a:solidFill>
                <a:latin typeface="Comfortaa"/>
              </a:rPr>
              <a:t>Paper Authors: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>
                <a:solidFill>
                  <a:srgbClr val="E31837"/>
                </a:solidFill>
                <a:latin typeface="Comfortaa"/>
                <a:sym typeface="Comfortaa"/>
              </a:rPr>
              <a:t>2–</a:t>
            </a:r>
            <a:endParaRPr lang="en-US" sz="4800">
              <a:sym typeface="Comfortaa"/>
            </a:endParaRPr>
          </a:p>
          <a:p>
            <a:pPr algn="ctr"/>
            <a:r>
              <a:rPr lang="en" sz="4800">
                <a:solidFill>
                  <a:srgbClr val="E31837"/>
                </a:solidFill>
                <a:latin typeface="Comfortaa"/>
                <a:sym typeface="Comfortaa"/>
              </a:rPr>
              <a:t>Related Work</a:t>
            </a:r>
            <a:endParaRPr lang="en-US" sz="480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7206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Related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Work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38321" y="1624507"/>
            <a:ext cx="9068080" cy="22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Color Style Transfer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Deterministic Color Mapping with CNNs.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Self-Supervised Learning (SSL).</a:t>
            </a:r>
          </a:p>
        </p:txBody>
      </p:sp>
    </p:spTree>
    <p:extLst>
      <p:ext uri="{BB962C8B-B14F-4D97-AF65-F5344CB8AC3E}">
        <p14:creationId xmlns:p14="http://schemas.microsoft.com/office/powerpoint/2010/main" val="359153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Related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Work Discussion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38321" y="1142071"/>
            <a:ext cx="9068080" cy="344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What is missing or should be improved so far?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u="sng" dirty="0">
                <a:solidFill>
                  <a:schemeClr val="dk1"/>
                </a:solidFill>
                <a:latin typeface="Comfortaa"/>
              </a:rPr>
              <a:t>Visual artifacts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>
                <a:solidFill>
                  <a:schemeClr val="dk1"/>
                </a:solidFill>
                <a:latin typeface="Comfortaa"/>
              </a:rPr>
              <a:t>High memory requirements, high 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inference times.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Inefficient style switch for images and low scalability </a:t>
            </a:r>
            <a:r>
              <a:rPr lang="en" sz="2300">
                <a:solidFill>
                  <a:schemeClr val="dk1"/>
                </a:solidFill>
                <a:latin typeface="Comfortaa"/>
              </a:rPr>
              <a:t>for high resolution.</a:t>
            </a:r>
          </a:p>
        </p:txBody>
      </p:sp>
    </p:spTree>
    <p:extLst>
      <p:ext uri="{BB962C8B-B14F-4D97-AF65-F5344CB8AC3E}">
        <p14:creationId xmlns:p14="http://schemas.microsoft.com/office/powerpoint/2010/main" val="707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  <a:sym typeface="Comfortaa"/>
              </a:rPr>
              <a:t>3-</a:t>
            </a:r>
            <a:endParaRPr lang="en-US" sz="4800" dirty="0">
              <a:sym typeface="Comfortaa"/>
            </a:endParaRPr>
          </a:p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  <a:sym typeface="Comfortaa"/>
              </a:rPr>
              <a:t>Method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55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Two-Stage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Pipeline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EA3154C5-BBC0-3A0C-61BE-BA5F4BEDD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5" t="14286" r="59512" b="52459"/>
          <a:stretch/>
        </p:blipFill>
        <p:spPr>
          <a:xfrm>
            <a:off x="1291441" y="1361246"/>
            <a:ext cx="2412189" cy="1054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748AF-41BE-3EC9-C760-BAFECB805BA9}"/>
              </a:ext>
            </a:extLst>
          </p:cNvPr>
          <p:cNvSpPr txBox="1"/>
          <p:nvPr/>
        </p:nvSpPr>
        <p:spPr>
          <a:xfrm>
            <a:off x="2560618" y="4082143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40994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Two-Stage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Pipeline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EA3154C5-BBC0-3A0C-61BE-BA5F4BEDD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1873" r="34662" b="52459"/>
          <a:stretch/>
        </p:blipFill>
        <p:spPr>
          <a:xfrm>
            <a:off x="103908" y="967876"/>
            <a:ext cx="5875623" cy="1447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16D6C-F306-FEC4-BFEB-2763BE15E57A}"/>
              </a:ext>
            </a:extLst>
          </p:cNvPr>
          <p:cNvSpPr txBox="1"/>
          <p:nvPr/>
        </p:nvSpPr>
        <p:spPr>
          <a:xfrm>
            <a:off x="2560618" y="4082143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384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Two-Stage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Pipeline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995D1517-1BA7-3E98-BC0E-4A2EE3DBD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5" t="64637" r="59512" b="2108"/>
          <a:stretch/>
        </p:blipFill>
        <p:spPr>
          <a:xfrm>
            <a:off x="1291441" y="2956993"/>
            <a:ext cx="2412179" cy="1054407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1873" r="34662" b="52459"/>
          <a:stretch/>
        </p:blipFill>
        <p:spPr>
          <a:xfrm>
            <a:off x="103908" y="967876"/>
            <a:ext cx="5875623" cy="1447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7EE48-F021-49F3-2548-55846C62198A}"/>
              </a:ext>
            </a:extLst>
          </p:cNvPr>
          <p:cNvSpPr txBox="1"/>
          <p:nvPr/>
        </p:nvSpPr>
        <p:spPr>
          <a:xfrm>
            <a:off x="2560618" y="4082143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10508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Two-Stage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Pipeline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1873" r="34553" b="1617"/>
          <a:stretch/>
        </p:blipFill>
        <p:spPr>
          <a:xfrm>
            <a:off x="103908" y="967876"/>
            <a:ext cx="5885627" cy="3059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CFD02-E429-B3A6-3EC6-99C60134C2AE}"/>
              </a:ext>
            </a:extLst>
          </p:cNvPr>
          <p:cNvSpPr txBox="1"/>
          <p:nvPr/>
        </p:nvSpPr>
        <p:spPr>
          <a:xfrm>
            <a:off x="2560618" y="4082143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8008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Two-Stage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Pipeline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20" t="-4021" r="-2377" b="-3223"/>
          <a:stretch/>
        </p:blipFill>
        <p:spPr>
          <a:xfrm>
            <a:off x="-178131" y="797693"/>
            <a:ext cx="9567012" cy="3400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BB4C-71EF-3FF2-72EF-4429962658FB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4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631F1-8F00-ABCD-EB13-AC4B0BB170FE}"/>
              </a:ext>
            </a:extLst>
          </p:cNvPr>
          <p:cNvSpPr txBox="1"/>
          <p:nvPr/>
        </p:nvSpPr>
        <p:spPr>
          <a:xfrm>
            <a:off x="2560618" y="4082143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31679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DNCM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Mapping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75431" y="793234"/>
            <a:ext cx="9068080" cy="30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What is DNCM?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Deterministic Neural Color Mapping (DNCM) is proposed in the paper to model arbitrary </a:t>
            </a:r>
            <a:br>
              <a:rPr lang="en" sz="2300" dirty="0">
                <a:solidFill>
                  <a:schemeClr val="dk1"/>
                </a:solidFill>
                <a:latin typeface="Comfortaa"/>
              </a:rPr>
            </a:br>
            <a:r>
              <a:rPr lang="en" sz="2300" u="sng" dirty="0">
                <a:solidFill>
                  <a:schemeClr val="dk1"/>
                </a:solidFill>
                <a:latin typeface="Comfortaa"/>
              </a:rPr>
              <a:t>deterministic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 color mappings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It simply uses 3 matrix multiplications.</a:t>
            </a:r>
          </a:p>
        </p:txBody>
      </p:sp>
    </p:spTree>
    <p:extLst>
      <p:ext uri="{BB962C8B-B14F-4D97-AF65-F5344CB8AC3E}">
        <p14:creationId xmlns:p14="http://schemas.microsoft.com/office/powerpoint/2010/main" val="33645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nk castle with towers&#10;&#10;Description automatically generated">
            <a:extLst>
              <a:ext uri="{FF2B5EF4-FFF2-40B4-BE49-F238E27FC236}">
                <a16:creationId xmlns:a16="http://schemas.microsoft.com/office/drawing/2014/main" id="{D4148935-A443-2F15-06ED-ED1412F3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152" b="-568"/>
          <a:stretch/>
        </p:blipFill>
        <p:spPr>
          <a:xfrm>
            <a:off x="3072740" y="77021"/>
            <a:ext cx="2784754" cy="210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2593D-CBFF-9775-A30C-5C31BF1385D1}"/>
              </a:ext>
            </a:extLst>
          </p:cNvPr>
          <p:cNvSpPr txBox="1"/>
          <p:nvPr/>
        </p:nvSpPr>
        <p:spPr>
          <a:xfrm>
            <a:off x="2530929" y="4186051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Output examples from the presented paper</a:t>
            </a:r>
            <a:endParaRPr lang="en-US" dirty="0"/>
          </a:p>
        </p:txBody>
      </p:sp>
      <p:pic>
        <p:nvPicPr>
          <p:cNvPr id="7" name="Picture 6" descr="A pink castle with towers&#10;&#10;Description automatically generated">
            <a:extLst>
              <a:ext uri="{FF2B5EF4-FFF2-40B4-BE49-F238E27FC236}">
                <a16:creationId xmlns:a16="http://schemas.microsoft.com/office/drawing/2014/main" id="{B0C8E50B-58FD-8A93-B062-01A832CB6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63" b="-568"/>
          <a:stretch/>
        </p:blipFill>
        <p:spPr>
          <a:xfrm>
            <a:off x="66799" y="2407552"/>
            <a:ext cx="8795375" cy="165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662274-3B28-2030-819A-AFF85907EB7B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Figures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8030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DNCM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Mapping Visualization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3127B7D3-6C5E-AB9D-0F4C-C6AE0B80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1" y="795700"/>
            <a:ext cx="5793287" cy="359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0A3EE-E365-12DA-F05B-D7B0CC049BE2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5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EB224-FD90-3884-2363-437C47D87A2B}"/>
              </a:ext>
            </a:extLst>
          </p:cNvPr>
          <p:cNvSpPr txBox="1"/>
          <p:nvPr/>
        </p:nvSpPr>
        <p:spPr>
          <a:xfrm>
            <a:off x="2717193" y="4410951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5. Proposed DNCM Module</a:t>
            </a:r>
          </a:p>
        </p:txBody>
      </p:sp>
    </p:spTree>
    <p:extLst>
      <p:ext uri="{BB962C8B-B14F-4D97-AF65-F5344CB8AC3E}">
        <p14:creationId xmlns:p14="http://schemas.microsoft.com/office/powerpoint/2010/main" val="322650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Full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Architecture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" t="1310" r="35947" b="2666"/>
          <a:stretch/>
        </p:blipFill>
        <p:spPr>
          <a:xfrm>
            <a:off x="91744" y="972318"/>
            <a:ext cx="4963485" cy="2607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BB4C-71EF-3FF2-72EF-4429962658FB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4, 5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631F1-8F00-ABCD-EB13-AC4B0BB170FE}"/>
              </a:ext>
            </a:extLst>
          </p:cNvPr>
          <p:cNvSpPr txBox="1"/>
          <p:nvPr/>
        </p:nvSpPr>
        <p:spPr>
          <a:xfrm>
            <a:off x="734993" y="3582080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  <p:pic>
        <p:nvPicPr>
          <p:cNvPr id="4" name="Picture 3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B201E518-DF7F-7194-8267-05CAB27B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814" y="1430700"/>
            <a:ext cx="3539038" cy="2146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01FA9-F45E-AF98-3B64-DCCE117BB38B}"/>
              </a:ext>
            </a:extLst>
          </p:cNvPr>
          <p:cNvSpPr txBox="1"/>
          <p:nvPr/>
        </p:nvSpPr>
        <p:spPr>
          <a:xfrm>
            <a:off x="5288943" y="3585451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5. Proposed DNCM Module</a:t>
            </a:r>
          </a:p>
        </p:txBody>
      </p:sp>
    </p:spTree>
    <p:extLst>
      <p:ext uri="{BB962C8B-B14F-4D97-AF65-F5344CB8AC3E}">
        <p14:creationId xmlns:p14="http://schemas.microsoft.com/office/powerpoint/2010/main" val="288742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Full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Architecture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" t="1310" r="35947" b="2666"/>
          <a:stretch/>
        </p:blipFill>
        <p:spPr>
          <a:xfrm>
            <a:off x="91744" y="972318"/>
            <a:ext cx="4963485" cy="2607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BB4C-71EF-3FF2-72EF-4429962658FB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4, 5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631F1-8F00-ABCD-EB13-AC4B0BB170FE}"/>
              </a:ext>
            </a:extLst>
          </p:cNvPr>
          <p:cNvSpPr txBox="1"/>
          <p:nvPr/>
        </p:nvSpPr>
        <p:spPr>
          <a:xfrm>
            <a:off x="734993" y="3582080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B3815F-F1D4-1C05-9752-F00FF7E00EFD}"/>
              </a:ext>
            </a:extLst>
          </p:cNvPr>
          <p:cNvSpPr/>
          <p:nvPr/>
        </p:nvSpPr>
        <p:spPr>
          <a:xfrm>
            <a:off x="4064000" y="968375"/>
            <a:ext cx="1222375" cy="11668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970457-02D0-BB63-7DB8-57EADA4313A8}"/>
              </a:ext>
            </a:extLst>
          </p:cNvPr>
          <p:cNvSpPr/>
          <p:nvPr/>
        </p:nvSpPr>
        <p:spPr>
          <a:xfrm>
            <a:off x="2698750" y="2682875"/>
            <a:ext cx="515938" cy="5238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380FDE-A1A0-3680-4F86-4DFA493825A2}"/>
              </a:ext>
            </a:extLst>
          </p:cNvPr>
          <p:cNvCxnSpPr/>
          <p:nvPr/>
        </p:nvCxnSpPr>
        <p:spPr>
          <a:xfrm>
            <a:off x="5302249" y="1706562"/>
            <a:ext cx="515938" cy="1825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EDF9B-6CBA-9617-8F08-258E41EFC4AF}"/>
              </a:ext>
            </a:extLst>
          </p:cNvPr>
          <p:cNvCxnSpPr>
            <a:cxnSpLocks/>
          </p:cNvCxnSpPr>
          <p:nvPr/>
        </p:nvCxnSpPr>
        <p:spPr>
          <a:xfrm flipV="1">
            <a:off x="3222625" y="2143125"/>
            <a:ext cx="2595561" cy="73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CB742C-17AE-5077-67A2-80D5821282DB}"/>
              </a:ext>
            </a:extLst>
          </p:cNvPr>
          <p:cNvSpPr txBox="1"/>
          <p:nvPr/>
        </p:nvSpPr>
        <p:spPr>
          <a:xfrm>
            <a:off x="5842000" y="1317624"/>
            <a:ext cx="31670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fortaa"/>
              </a:rPr>
              <a:t>Reusable outputs!</a:t>
            </a:r>
          </a:p>
          <a:p>
            <a:endParaRPr lang="en-US" sz="2000" dirty="0">
              <a:solidFill>
                <a:srgbClr val="FF0000"/>
              </a:solidFill>
              <a:latin typeface="Comfortaa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mfortaa"/>
              </a:rPr>
              <a:t>Combining any </a:t>
            </a:r>
            <a:r>
              <a:rPr lang="en-US" sz="2000" dirty="0" err="1">
                <a:solidFill>
                  <a:srgbClr val="FF0000"/>
                </a:solidFill>
                <a:latin typeface="Comfortaa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Comfortaa"/>
              </a:rPr>
              <a:t>c</a:t>
            </a:r>
            <a:r>
              <a:rPr lang="en-US" sz="2000" dirty="0">
                <a:solidFill>
                  <a:srgbClr val="FF0000"/>
                </a:solidFill>
                <a:latin typeface="Comfortaa"/>
              </a:rPr>
              <a:t> with any </a:t>
            </a:r>
            <a:r>
              <a:rPr lang="en-US" sz="2000" dirty="0" err="1">
                <a:solidFill>
                  <a:srgbClr val="FF0000"/>
                </a:solidFill>
                <a:latin typeface="Comfortaa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Comfortaa"/>
              </a:rPr>
              <a:t>s</a:t>
            </a:r>
            <a:r>
              <a:rPr lang="en-US" sz="2000" dirty="0">
                <a:solidFill>
                  <a:srgbClr val="FF0000"/>
                </a:solidFill>
                <a:latin typeface="Comfortaa"/>
              </a:rPr>
              <a:t> is possible!</a:t>
            </a:r>
          </a:p>
        </p:txBody>
      </p:sp>
    </p:spTree>
    <p:extLst>
      <p:ext uri="{BB962C8B-B14F-4D97-AF65-F5344CB8AC3E}">
        <p14:creationId xmlns:p14="http://schemas.microsoft.com/office/powerpoint/2010/main" val="1855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How to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Train the Models?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" t="1310" r="35947" b="2666"/>
          <a:stretch/>
        </p:blipFill>
        <p:spPr>
          <a:xfrm>
            <a:off x="115557" y="1686693"/>
            <a:ext cx="4963485" cy="2607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BB4C-71EF-3FF2-72EF-4429962658FB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4, 5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631F1-8F00-ABCD-EB13-AC4B0BB170FE}"/>
              </a:ext>
            </a:extLst>
          </p:cNvPr>
          <p:cNvSpPr txBox="1"/>
          <p:nvPr/>
        </p:nvSpPr>
        <p:spPr>
          <a:xfrm>
            <a:off x="758805" y="4296455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4. Proposed two-stage pipeline from the paper</a:t>
            </a:r>
          </a:p>
        </p:txBody>
      </p:sp>
      <p:pic>
        <p:nvPicPr>
          <p:cNvPr id="4" name="Picture 3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B201E518-DF7F-7194-8267-05CAB27B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627" y="2145075"/>
            <a:ext cx="3539038" cy="2146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01FA9-F45E-AF98-3B64-DCCE117BB38B}"/>
              </a:ext>
            </a:extLst>
          </p:cNvPr>
          <p:cNvSpPr txBox="1"/>
          <p:nvPr/>
        </p:nvSpPr>
        <p:spPr>
          <a:xfrm>
            <a:off x="5312756" y="4299826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5. Proposed DNCM Module</a:t>
            </a:r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481D561A-6B87-6E16-68D1-05704E11EE6E}"/>
              </a:ext>
            </a:extLst>
          </p:cNvPr>
          <p:cNvSpPr txBox="1"/>
          <p:nvPr/>
        </p:nvSpPr>
        <p:spPr>
          <a:xfrm>
            <a:off x="75431" y="793234"/>
            <a:ext cx="9068080" cy="59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What parameters do we have to train?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How to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Train the Models?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3575AD9-12E1-FFAE-73A8-60806252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0" t="14778" r="70112" b="68125"/>
          <a:stretch/>
        </p:blipFill>
        <p:spPr>
          <a:xfrm>
            <a:off x="6759244" y="1647006"/>
            <a:ext cx="1715212" cy="1171950"/>
          </a:xfrm>
          <a:prstGeom prst="rect">
            <a:avLst/>
          </a:prstGeom>
        </p:spPr>
      </p:pic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481D561A-6B87-6E16-68D1-05704E11EE6E}"/>
              </a:ext>
            </a:extLst>
          </p:cNvPr>
          <p:cNvSpPr txBox="1"/>
          <p:nvPr/>
        </p:nvSpPr>
        <p:spPr>
          <a:xfrm>
            <a:off x="75431" y="777359"/>
            <a:ext cx="6924955" cy="38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What parameters do we have to train?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A unified encoder that gets a resized (256x256) image and outputs d</a:t>
            </a:r>
            <a:r>
              <a:rPr lang="en" sz="2300" baseline="-25000" dirty="0">
                <a:solidFill>
                  <a:schemeClr val="dk1"/>
                </a:solidFill>
                <a:latin typeface="Comfortaa"/>
              </a:rPr>
              <a:t>x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300" dirty="0" err="1">
                <a:solidFill>
                  <a:schemeClr val="dk1"/>
                </a:solidFill>
                <a:latin typeface="Comfortaa"/>
              </a:rPr>
              <a:t>r</a:t>
            </a:r>
            <a:r>
              <a:rPr lang="en" sz="2300" baseline="-25000" dirty="0" err="1">
                <a:solidFill>
                  <a:schemeClr val="dk1"/>
                </a:solidFill>
                <a:latin typeface="Comfortaa"/>
              </a:rPr>
              <a:t>x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 </a:t>
            </a:r>
            <a:br>
              <a:rPr lang="en" sz="2300" dirty="0">
                <a:solidFill>
                  <a:schemeClr val="dk1"/>
                </a:solidFill>
                <a:latin typeface="Comfortaa"/>
              </a:rPr>
            </a:br>
            <a:r>
              <a:rPr lang="en" sz="2300" dirty="0">
                <a:solidFill>
                  <a:schemeClr val="dk1"/>
                </a:solidFill>
                <a:latin typeface="Comfortaa"/>
              </a:rPr>
              <a:t>to be used in the DNCM modules.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</a:rPr>
              <a:t>Two P (3xk) and </a:t>
            </a:r>
            <a:br>
              <a:rPr lang="en" sz="2300" dirty="0">
                <a:solidFill>
                  <a:schemeClr val="dk1"/>
                </a:solidFill>
                <a:latin typeface="Comfortaa"/>
              </a:rPr>
            </a:br>
            <a:r>
              <a:rPr lang="en" sz="2300" dirty="0">
                <a:solidFill>
                  <a:schemeClr val="dk1"/>
                </a:solidFill>
                <a:latin typeface="Comfortaa"/>
              </a:rPr>
              <a:t>two Q (kx3) matrices </a:t>
            </a:r>
            <a:br>
              <a:rPr lang="en" sz="2300" dirty="0">
                <a:solidFill>
                  <a:schemeClr val="dk1"/>
                </a:solidFill>
                <a:latin typeface="Comfortaa"/>
              </a:rPr>
            </a:br>
            <a:r>
              <a:rPr lang="en" sz="2300" dirty="0">
                <a:solidFill>
                  <a:schemeClr val="dk1"/>
                </a:solidFill>
                <a:latin typeface="Comfortaa"/>
              </a:rPr>
              <a:t>for </a:t>
            </a:r>
            <a:r>
              <a:rPr lang="en" sz="2300" dirty="0" err="1">
                <a:solidFill>
                  <a:schemeClr val="dk1"/>
                </a:solidFill>
                <a:latin typeface="Comfortaa"/>
              </a:rPr>
              <a:t>sDNCM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300" dirty="0" err="1">
                <a:solidFill>
                  <a:schemeClr val="dk1"/>
                </a:solidFill>
                <a:latin typeface="Comfortaa"/>
              </a:rPr>
              <a:t>nDNCM</a:t>
            </a:r>
            <a:r>
              <a:rPr lang="en" sz="2300" dirty="0">
                <a:solidFill>
                  <a:schemeClr val="dk1"/>
                </a:solidFill>
                <a:latin typeface="Comfortaa"/>
              </a:rPr>
              <a:t>.</a:t>
            </a:r>
          </a:p>
        </p:txBody>
      </p:sp>
      <p:pic>
        <p:nvPicPr>
          <p:cNvPr id="2" name="Picture 1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CF282ADD-FBAA-2EE0-30B9-527ABEF19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99" r="13289" b="44139"/>
          <a:stretch/>
        </p:blipFill>
        <p:spPr>
          <a:xfrm>
            <a:off x="4770437" y="2986450"/>
            <a:ext cx="2991739" cy="16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Training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Objective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2">
            <a:extLst>
              <a:ext uri="{FF2B5EF4-FFF2-40B4-BE49-F238E27FC236}">
                <a16:creationId xmlns:a16="http://schemas.microsoft.com/office/drawing/2014/main" id="{0AD07A0B-017A-5CF2-A400-7D1712D843D4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Equations (from the presented papers supplemental materials):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https://openaccess.thecvf.com/content/CVPR2023/supplemental/Ke_Neural_Preset_for_CVPR_2023_supplemental.pdf</a:t>
            </a:r>
            <a:endParaRPr lang="en-US"/>
          </a:p>
        </p:txBody>
      </p:sp>
      <p:pic>
        <p:nvPicPr>
          <p:cNvPr id="7" name="Picture 6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687FA271-1113-945F-49CE-DE78023F9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60" y="1024246"/>
            <a:ext cx="8431480" cy="72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8C9A-8721-CFA3-10C3-79D37E9CB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415" y="2572987"/>
            <a:ext cx="7006441" cy="1218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07F10-043A-B76A-EAAB-C0304235B226}"/>
              </a:ext>
            </a:extLst>
          </p:cNvPr>
          <p:cNvSpPr txBox="1"/>
          <p:nvPr/>
        </p:nvSpPr>
        <p:spPr>
          <a:xfrm>
            <a:off x="764474" y="1751610"/>
            <a:ext cx="67837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omfortaa"/>
              </a:rPr>
              <a:t>I</a:t>
            </a:r>
            <a:r>
              <a:rPr lang="en-US" baseline="-25000" err="1">
                <a:latin typeface="Comfortaa"/>
              </a:rPr>
              <a:t>c</a:t>
            </a:r>
            <a:r>
              <a:rPr lang="en-US" dirty="0">
                <a:latin typeface="Comfortaa"/>
              </a:rPr>
              <a:t> is the content image, I</a:t>
            </a:r>
            <a:r>
              <a:rPr lang="en-US" baseline="-25000" dirty="0">
                <a:latin typeface="Comfortaa"/>
              </a:rPr>
              <a:t>s</a:t>
            </a:r>
            <a:r>
              <a:rPr lang="en-US" dirty="0">
                <a:latin typeface="Comfortaa"/>
              </a:rPr>
              <a:t> </a:t>
            </a:r>
            <a:r>
              <a:rPr lang="en-US" err="1">
                <a:latin typeface="Comfortaa"/>
              </a:rPr>
              <a:t>is</a:t>
            </a:r>
            <a:r>
              <a:rPr lang="en-US" dirty="0">
                <a:latin typeface="Comfortaa"/>
              </a:rPr>
              <a:t> the style image.</a:t>
            </a:r>
            <a:endParaRPr lang="en-US" dirty="0"/>
          </a:p>
          <a:p>
            <a:pPr algn="ctr"/>
            <a:r>
              <a:rPr lang="en-US" dirty="0">
                <a:latin typeface="Comfortaa"/>
              </a:rPr>
              <a:t>S</a:t>
            </a:r>
            <a:r>
              <a:rPr lang="en-US" baseline="-25000" dirty="0">
                <a:latin typeface="Comfortaa"/>
              </a:rPr>
              <a:t>1</a:t>
            </a:r>
            <a:r>
              <a:rPr lang="en-US" dirty="0">
                <a:latin typeface="Comfortaa"/>
              </a:rPr>
              <a:t> is the the color normalization, and S</a:t>
            </a:r>
            <a:r>
              <a:rPr lang="en-US" baseline="-25000" dirty="0">
                <a:latin typeface="Comfortaa"/>
              </a:rPr>
              <a:t>2</a:t>
            </a:r>
            <a:r>
              <a:rPr lang="en-US" dirty="0">
                <a:latin typeface="Comfortaa"/>
              </a:rPr>
              <a:t> is the stylization.</a:t>
            </a:r>
          </a:p>
          <a:p>
            <a:pPr algn="ctr"/>
            <a:endParaRPr lang="en-US" dirty="0">
              <a:latin typeface="Comforta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E529E-7C30-F153-18A7-2BEC6386A206}"/>
              </a:ext>
            </a:extLst>
          </p:cNvPr>
          <p:cNvSpPr txBox="1"/>
          <p:nvPr/>
        </p:nvSpPr>
        <p:spPr>
          <a:xfrm>
            <a:off x="1194953" y="3755571"/>
            <a:ext cx="674666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omfortaa"/>
              </a:rPr>
              <a:t>I</a:t>
            </a:r>
            <a:r>
              <a:rPr lang="en-US" baseline="-25000" err="1">
                <a:latin typeface="Comfortaa"/>
              </a:rPr>
              <a:t>i</a:t>
            </a:r>
            <a:r>
              <a:rPr lang="en-US" dirty="0">
                <a:latin typeface="Comfortaa"/>
              </a:rPr>
              <a:t> is the content image, I</a:t>
            </a:r>
            <a:r>
              <a:rPr lang="en-US" baseline="-25000" dirty="0">
                <a:latin typeface="Comfortaa"/>
              </a:rPr>
              <a:t>j</a:t>
            </a:r>
            <a:r>
              <a:rPr lang="en-US">
                <a:latin typeface="Comfortaa"/>
              </a:rPr>
              <a:t> is the style image.</a:t>
            </a:r>
            <a:endParaRPr lang="en-US"/>
          </a:p>
          <a:p>
            <a:pPr algn="ctr"/>
            <a:r>
              <a:rPr lang="en-US" dirty="0" err="1">
                <a:latin typeface="Comfortaa"/>
              </a:rPr>
              <a:t>I</a:t>
            </a:r>
            <a:r>
              <a:rPr lang="en-US" baseline="-25000" dirty="0" err="1">
                <a:latin typeface="Comfortaa"/>
              </a:rPr>
              <a:t>i</a:t>
            </a:r>
            <a:r>
              <a:rPr lang="en-US" dirty="0">
                <a:latin typeface="Comfortaa"/>
              </a:rPr>
              <a:t> and I</a:t>
            </a:r>
            <a:r>
              <a:rPr lang="en-US" baseline="-25000" dirty="0">
                <a:latin typeface="Comfortaa"/>
              </a:rPr>
              <a:t>j</a:t>
            </a:r>
            <a:r>
              <a:rPr lang="en-US" dirty="0">
                <a:latin typeface="Comfortaa"/>
              </a:rPr>
              <a:t> are obtained from the same image with random filters.</a:t>
            </a:r>
            <a:endParaRPr lang="en-US" dirty="0"/>
          </a:p>
          <a:p>
            <a:pPr algn="ctr"/>
            <a:r>
              <a:rPr lang="en-US" dirty="0">
                <a:latin typeface="Comfortaa"/>
              </a:rPr>
              <a:t>Hence, their "content" should be same.</a:t>
            </a:r>
          </a:p>
          <a:p>
            <a:pPr algn="ctr"/>
            <a:r>
              <a:rPr lang="en-US" dirty="0">
                <a:latin typeface="Comfortaa"/>
              </a:rPr>
              <a:t>S</a:t>
            </a:r>
            <a:r>
              <a:rPr lang="en-US" baseline="-25000" dirty="0">
                <a:latin typeface="Comfortaa"/>
              </a:rPr>
              <a:t>1</a:t>
            </a:r>
            <a:r>
              <a:rPr lang="en-US" dirty="0">
                <a:latin typeface="Comfortaa"/>
              </a:rPr>
              <a:t> is the the color normalization, and S</a:t>
            </a:r>
            <a:r>
              <a:rPr lang="en-US" baseline="-25000" dirty="0">
                <a:latin typeface="Comfortaa"/>
              </a:rPr>
              <a:t>2</a:t>
            </a:r>
            <a:r>
              <a:rPr lang="en-US" dirty="0">
                <a:latin typeface="Comfortaa"/>
              </a:rPr>
              <a:t> is the stylization.</a:t>
            </a:r>
          </a:p>
          <a:p>
            <a:pPr algn="ctr"/>
            <a:endParaRPr lang="en-US" dirty="0"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7610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Training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Objective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2">
            <a:extLst>
              <a:ext uri="{FF2B5EF4-FFF2-40B4-BE49-F238E27FC236}">
                <a16:creationId xmlns:a16="http://schemas.microsoft.com/office/drawing/2014/main" id="{0AD07A0B-017A-5CF2-A400-7D1712D843D4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Equations (from the presented papers supplemental materials):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https://openaccess.thecvf.com/content/CVPR2023/supplemental/Ke_Neural_Preset_for_CVPR_2023_supplemental.pdf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A8C9A-8721-CFA3-10C3-79D37E9CB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72" y="799110"/>
            <a:ext cx="7006441" cy="1218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5038E-4B74-3D96-78EE-353C8F15444B}"/>
              </a:ext>
            </a:extLst>
          </p:cNvPr>
          <p:cNvSpPr txBox="1"/>
          <p:nvPr/>
        </p:nvSpPr>
        <p:spPr>
          <a:xfrm>
            <a:off x="983670" y="2846613"/>
            <a:ext cx="708066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fortaa"/>
              </a:rPr>
              <a:t>WARNING!</a:t>
            </a:r>
          </a:p>
          <a:p>
            <a:pPr algn="ctr"/>
            <a:endParaRPr lang="en-US" dirty="0">
              <a:solidFill>
                <a:srgbClr val="FF0000"/>
              </a:solidFill>
              <a:latin typeface="Comfortaa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mfortaa"/>
              </a:rPr>
              <a:t>Using end-to-end CNNs (like most of the autoencoders) for S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1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 and S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2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 leads to a serious problem for this objective function.</a:t>
            </a:r>
          </a:p>
          <a:p>
            <a:pPr algn="ctr"/>
            <a:endParaRPr lang="en-US" dirty="0">
              <a:solidFill>
                <a:schemeClr val="tx1"/>
              </a:solidFill>
              <a:latin typeface="Comfortaa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mfortaa"/>
              </a:rPr>
              <a:t>S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2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 can easily learn to output the identity of its right-side input, ignoring the output of S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1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, perfectly optimizing the objective with a trivial solution.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fortaa"/>
              </a:rPr>
              <a:t>So, S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2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(X, I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j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) = I</a:t>
            </a:r>
            <a:r>
              <a:rPr lang="en-US" baseline="-25000" dirty="0">
                <a:solidFill>
                  <a:schemeClr val="tx1"/>
                </a:solidFill>
                <a:latin typeface="Comfortaa"/>
              </a:rPr>
              <a:t>j</a:t>
            </a:r>
            <a:r>
              <a:rPr lang="en-US" dirty="0">
                <a:solidFill>
                  <a:schemeClr val="tx1"/>
                </a:solidFill>
                <a:latin typeface="Comfortaa"/>
              </a:rPr>
              <a:t> can be obtained with CNNs, which is not we want.</a:t>
            </a:r>
          </a:p>
        </p:txBody>
      </p:sp>
      <p:pic>
        <p:nvPicPr>
          <p:cNvPr id="5" name="Picture 4" descr="A close up of black text&#10;&#10;Description automatically generated">
            <a:extLst>
              <a:ext uri="{FF2B5EF4-FFF2-40B4-BE49-F238E27FC236}">
                <a16:creationId xmlns:a16="http://schemas.microsoft.com/office/drawing/2014/main" id="{0EB0C003-0DFA-FBC1-BA41-46F5CC9BD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870" y="2017677"/>
            <a:ext cx="4572000" cy="7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Self-Supervised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Learning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AE1980A6-B718-B0B6-2D8A-F582AB3B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6" y="813678"/>
            <a:ext cx="7977187" cy="3397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CF3FA-44CE-1710-9AEC-FF4A3B7DF9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6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BDDFF-A290-837B-4133-0B8A37ADC2C1}"/>
              </a:ext>
            </a:extLst>
          </p:cNvPr>
          <p:cNvSpPr txBox="1"/>
          <p:nvPr/>
        </p:nvSpPr>
        <p:spPr>
          <a:xfrm>
            <a:off x="2566381" y="4260138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6. Self-Supervised Learning approach.</a:t>
            </a:r>
          </a:p>
        </p:txBody>
      </p:sp>
    </p:spTree>
    <p:extLst>
      <p:ext uri="{BB962C8B-B14F-4D97-AF65-F5344CB8AC3E}">
        <p14:creationId xmlns:p14="http://schemas.microsoft.com/office/powerpoint/2010/main" val="19003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Self-Supervised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Learning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481D561A-6B87-6E16-68D1-05704E11EE6E}"/>
              </a:ext>
            </a:extLst>
          </p:cNvPr>
          <p:cNvSpPr txBox="1"/>
          <p:nvPr/>
        </p:nvSpPr>
        <p:spPr>
          <a:xfrm>
            <a:off x="-115069" y="793234"/>
            <a:ext cx="9147455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Obtain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I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from the same </a:t>
            </a:r>
            <a:br>
              <a:rPr lang="en" sz="2000" dirty="0">
                <a:latin typeface="Comfortaa"/>
              </a:rPr>
            </a:br>
            <a:r>
              <a:rPr lang="en" sz="2000" dirty="0">
                <a:solidFill>
                  <a:schemeClr val="dk1"/>
                </a:solidFill>
                <a:latin typeface="Comfortaa"/>
              </a:rPr>
              <a:t>I by applying perturbations </a:t>
            </a:r>
            <a:br>
              <a:rPr lang="en" sz="2000" dirty="0">
                <a:latin typeface="Comfortaa"/>
              </a:rPr>
            </a:br>
            <a:r>
              <a:rPr lang="en" sz="2000" dirty="0">
                <a:solidFill>
                  <a:schemeClr val="dk1"/>
                </a:solidFill>
                <a:latin typeface="Comfortaa"/>
              </a:rPr>
              <a:t>(random image filters).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Get the d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/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r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d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/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r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from the </a:t>
            </a:r>
            <a:br>
              <a:rPr lang="en" sz="2000" dirty="0">
                <a:solidFill>
                  <a:schemeClr val="dk1"/>
                </a:solidFill>
                <a:latin typeface="Comfortaa"/>
              </a:rPr>
            </a:br>
            <a:r>
              <a:rPr lang="en" sz="2000" dirty="0">
                <a:solidFill>
                  <a:schemeClr val="dk1"/>
                </a:solidFill>
                <a:latin typeface="Comfortaa"/>
              </a:rPr>
              <a:t>encoder outputs. Apply d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d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 </a:t>
            </a:r>
            <a:br>
              <a:rPr lang="en" sz="2000" dirty="0">
                <a:solidFill>
                  <a:schemeClr val="dk1"/>
                </a:solidFill>
                <a:latin typeface="Comfortaa"/>
              </a:rPr>
            </a:br>
            <a:r>
              <a:rPr lang="en" sz="2000" dirty="0">
                <a:solidFill>
                  <a:schemeClr val="dk1"/>
                </a:solidFill>
                <a:latin typeface="Comfortaa"/>
              </a:rPr>
              <a:t>to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I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 , respectively, with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nDNCM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</a:t>
            </a:r>
            <a:br>
              <a:rPr lang="en-US" dirty="0"/>
            </a:br>
            <a:r>
              <a:rPr lang="en" sz="2000" dirty="0">
                <a:solidFill>
                  <a:schemeClr val="dk1"/>
                </a:solidFill>
                <a:latin typeface="Comfortaa"/>
              </a:rPr>
              <a:t>to get normalized color space outputs Z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000" dirty="0" err="1">
                <a:solidFill>
                  <a:schemeClr val="dk1"/>
                </a:solidFill>
                <a:latin typeface="Comfortaa"/>
              </a:rPr>
              <a:t>Z</a:t>
            </a:r>
            <a:r>
              <a:rPr lang="en" sz="2000" baseline="-25000" dirty="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Apply </a:t>
            </a:r>
            <a:r>
              <a:rPr lang="en" sz="2000" err="1">
                <a:solidFill>
                  <a:schemeClr val="dk1"/>
                </a:solidFill>
                <a:latin typeface="Comfortaa"/>
              </a:rPr>
              <a:t>r</a:t>
            </a:r>
            <a:r>
              <a:rPr lang="en" sz="2000" baseline="-2500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2000" err="1">
                <a:solidFill>
                  <a:schemeClr val="dk1"/>
                </a:solidFill>
                <a:latin typeface="Comfortaa"/>
              </a:rPr>
              <a:t>r</a:t>
            </a:r>
            <a:r>
              <a:rPr lang="en" sz="2000" baseline="-2500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to </a:t>
            </a:r>
            <a:r>
              <a:rPr lang="en" sz="2000" err="1">
                <a:solidFill>
                  <a:schemeClr val="dk1"/>
                </a:solidFill>
                <a:latin typeface="Comfortaa"/>
              </a:rPr>
              <a:t>Z</a:t>
            </a:r>
            <a:r>
              <a:rPr lang="en" sz="2000" baseline="-2500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Z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, respectively, to get stylized images.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</p:txBody>
      </p: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AE1980A6-B718-B0B6-2D8A-F582AB3B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877177"/>
            <a:ext cx="4286250" cy="180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CF3FA-44CE-1710-9AEC-FF4A3B7DF9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6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BD8D6-6182-ACE7-2438-3ED6AE4F89F5}"/>
              </a:ext>
            </a:extLst>
          </p:cNvPr>
          <p:cNvSpPr txBox="1"/>
          <p:nvPr/>
        </p:nvSpPr>
        <p:spPr>
          <a:xfrm>
            <a:off x="4923818" y="2736138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6. Self-Supervised Learning approach.</a:t>
            </a:r>
          </a:p>
        </p:txBody>
      </p:sp>
    </p:spTree>
    <p:extLst>
      <p:ext uri="{BB962C8B-B14F-4D97-AF65-F5344CB8AC3E}">
        <p14:creationId xmlns:p14="http://schemas.microsoft.com/office/powerpoint/2010/main" val="9586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Training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Objectives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AE1980A6-B718-B0B6-2D8A-F582AB3B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38" y="1012115"/>
            <a:ext cx="5397500" cy="226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CF3FA-44CE-1710-9AEC-FF4A3B7DF9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6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BD8D6-6182-ACE7-2438-3ED6AE4F89F5}"/>
              </a:ext>
            </a:extLst>
          </p:cNvPr>
          <p:cNvSpPr txBox="1"/>
          <p:nvPr/>
        </p:nvSpPr>
        <p:spPr>
          <a:xfrm>
            <a:off x="2526693" y="3267951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6. Self-Supervised Learning approach.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B86334CD-47EE-26D5-EE6D-3C2E32CE5518}"/>
              </a:ext>
            </a:extLst>
          </p:cNvPr>
          <p:cNvSpPr txBox="1"/>
          <p:nvPr/>
        </p:nvSpPr>
        <p:spPr>
          <a:xfrm>
            <a:off x="-115069" y="793234"/>
            <a:ext cx="2106893" cy="22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>
              <a:lnSpc>
                <a:spcPct val="114999"/>
              </a:lnSpc>
              <a:buClr>
                <a:srgbClr val="717073"/>
              </a:buClr>
              <a:buSzPts val="1800"/>
            </a:pPr>
            <a:r>
              <a:rPr lang="en" sz="1900" dirty="0">
                <a:solidFill>
                  <a:schemeClr val="dk1"/>
                </a:solidFill>
                <a:latin typeface="Comfortaa"/>
              </a:rPr>
              <a:t>We want </a:t>
            </a:r>
            <a:br>
              <a:rPr lang="en" sz="1900" dirty="0">
                <a:solidFill>
                  <a:schemeClr val="dk1"/>
                </a:solidFill>
                <a:latin typeface="Comfortaa"/>
              </a:rPr>
            </a:br>
            <a:r>
              <a:rPr lang="en" sz="1900" dirty="0">
                <a:solidFill>
                  <a:schemeClr val="dk1"/>
                </a:solidFill>
                <a:latin typeface="Comfortaa"/>
              </a:rPr>
              <a:t>Z</a:t>
            </a:r>
            <a:r>
              <a:rPr lang="en" sz="1900" baseline="-25000" dirty="0">
                <a:solidFill>
                  <a:schemeClr val="dk1"/>
                </a:solidFill>
                <a:latin typeface="Comfortaa"/>
              </a:rPr>
              <a:t>i</a:t>
            </a:r>
            <a:r>
              <a:rPr lang="en" sz="1900" dirty="0">
                <a:solidFill>
                  <a:schemeClr val="dk1"/>
                </a:solidFill>
                <a:latin typeface="Comfortaa"/>
              </a:rPr>
              <a:t> and </a:t>
            </a:r>
            <a:r>
              <a:rPr lang="en" sz="1900" dirty="0" err="1">
                <a:solidFill>
                  <a:schemeClr val="dk1"/>
                </a:solidFill>
                <a:latin typeface="Comfortaa"/>
              </a:rPr>
              <a:t>Z</a:t>
            </a:r>
            <a:r>
              <a:rPr lang="en" sz="1900" baseline="-25000" dirty="0" err="1">
                <a:solidFill>
                  <a:schemeClr val="dk1"/>
                </a:solidFill>
                <a:latin typeface="Comfortaa"/>
              </a:rPr>
              <a:t>j</a:t>
            </a:r>
            <a:r>
              <a:rPr lang="en" sz="1900" dirty="0">
                <a:solidFill>
                  <a:schemeClr val="dk1"/>
                </a:solidFill>
                <a:latin typeface="Comfortaa"/>
              </a:rPr>
              <a:t> </a:t>
            </a:r>
            <a:br>
              <a:rPr lang="en" sz="1900" dirty="0">
                <a:solidFill>
                  <a:schemeClr val="dk1"/>
                </a:solidFill>
                <a:latin typeface="Comfortaa"/>
              </a:rPr>
            </a:br>
            <a:r>
              <a:rPr lang="en" sz="1900" dirty="0">
                <a:solidFill>
                  <a:schemeClr val="dk1"/>
                </a:solidFill>
                <a:latin typeface="Comfortaa"/>
              </a:rPr>
              <a:t>to be exactly the same.</a:t>
            </a:r>
          </a:p>
          <a:p>
            <a:pPr marL="114300">
              <a:lnSpc>
                <a:spcPct val="114999"/>
              </a:lnSpc>
              <a:buSzPts val="1800"/>
            </a:pPr>
            <a:endParaRPr lang="en" sz="1900" dirty="0">
              <a:solidFill>
                <a:schemeClr val="dk1"/>
              </a:solidFill>
              <a:latin typeface="Comfortaa"/>
            </a:endParaRPr>
          </a:p>
          <a:p>
            <a:pPr marL="114300">
              <a:lnSpc>
                <a:spcPct val="114999"/>
              </a:lnSpc>
              <a:buSzPts val="1800"/>
            </a:pPr>
            <a:endParaRPr lang="en" sz="1900" dirty="0">
              <a:solidFill>
                <a:schemeClr val="dk1"/>
              </a:solidFill>
              <a:latin typeface="Comfortaa"/>
            </a:endParaRPr>
          </a:p>
        </p:txBody>
      </p:sp>
      <p:sp>
        <p:nvSpPr>
          <p:cNvPr id="6" name="Google Shape;80;p15">
            <a:extLst>
              <a:ext uri="{FF2B5EF4-FFF2-40B4-BE49-F238E27FC236}">
                <a16:creationId xmlns:a16="http://schemas.microsoft.com/office/drawing/2014/main" id="{D3FADBED-D54F-A8D8-CF64-74F4B66A3B42}"/>
              </a:ext>
            </a:extLst>
          </p:cNvPr>
          <p:cNvSpPr txBox="1"/>
          <p:nvPr/>
        </p:nvSpPr>
        <p:spPr>
          <a:xfrm>
            <a:off x="6988994" y="737671"/>
            <a:ext cx="2106893" cy="421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>
              <a:lnSpc>
                <a:spcPct val="114999"/>
              </a:lnSpc>
            </a:pPr>
            <a:r>
              <a:rPr lang="en" sz="1900" dirty="0">
                <a:solidFill>
                  <a:schemeClr val="dk1"/>
                </a:solidFill>
              </a:rPr>
              <a:t>We want </a:t>
            </a:r>
            <a:br>
              <a:rPr lang="en" sz="1900" dirty="0">
                <a:solidFill>
                  <a:schemeClr val="dk1"/>
                </a:solidFill>
              </a:rPr>
            </a:br>
            <a:r>
              <a:rPr lang="en" sz="1900" dirty="0">
                <a:solidFill>
                  <a:schemeClr val="dk1"/>
                </a:solidFill>
              </a:rPr>
              <a:t>Y</a:t>
            </a:r>
            <a:r>
              <a:rPr lang="en" sz="1900" baseline="-25000" dirty="0">
                <a:solidFill>
                  <a:schemeClr val="dk1"/>
                </a:solidFill>
              </a:rPr>
              <a:t>i</a:t>
            </a:r>
            <a:r>
              <a:rPr lang="en" sz="1900" dirty="0">
                <a:solidFill>
                  <a:schemeClr val="dk1"/>
                </a:solidFill>
              </a:rPr>
              <a:t> and I</a:t>
            </a:r>
            <a:r>
              <a:rPr lang="en" sz="1900" baseline="-25000" dirty="0">
                <a:solidFill>
                  <a:schemeClr val="dk1"/>
                </a:solidFill>
              </a:rPr>
              <a:t>j</a:t>
            </a:r>
            <a:r>
              <a:rPr lang="en" sz="1900" dirty="0">
                <a:solidFill>
                  <a:schemeClr val="dk1"/>
                </a:solidFill>
              </a:rPr>
              <a:t> </a:t>
            </a:r>
            <a:br>
              <a:rPr lang="en" sz="1900" dirty="0">
                <a:solidFill>
                  <a:schemeClr val="dk1"/>
                </a:solidFill>
              </a:rPr>
            </a:br>
            <a:r>
              <a:rPr lang="en" sz="1900" dirty="0">
                <a:solidFill>
                  <a:schemeClr val="dk1"/>
                </a:solidFill>
              </a:rPr>
              <a:t>to be exactly the same.</a:t>
            </a:r>
          </a:p>
          <a:p>
            <a:pPr marL="114300">
              <a:lnSpc>
                <a:spcPct val="114999"/>
              </a:lnSpc>
            </a:pPr>
            <a:r>
              <a:rPr lang="en" sz="1900" dirty="0">
                <a:solidFill>
                  <a:schemeClr val="dk1"/>
                </a:solidFill>
              </a:rPr>
              <a:t>We want </a:t>
            </a:r>
            <a:br>
              <a:rPr lang="en" sz="1900" dirty="0">
                <a:solidFill>
                  <a:schemeClr val="dk1"/>
                </a:solidFill>
              </a:rPr>
            </a:br>
            <a:r>
              <a:rPr lang="en" sz="1900" dirty="0" err="1">
                <a:solidFill>
                  <a:schemeClr val="dk1"/>
                </a:solidFill>
              </a:rPr>
              <a:t>Y</a:t>
            </a:r>
            <a:r>
              <a:rPr lang="en" sz="1900" baseline="-25000" dirty="0" err="1">
                <a:solidFill>
                  <a:schemeClr val="dk1"/>
                </a:solidFill>
              </a:rPr>
              <a:t>j</a:t>
            </a:r>
            <a:r>
              <a:rPr lang="en" sz="1900" dirty="0">
                <a:solidFill>
                  <a:schemeClr val="dk1"/>
                </a:solidFill>
              </a:rPr>
              <a:t> and </a:t>
            </a:r>
            <a:r>
              <a:rPr lang="en" sz="1900" dirty="0" err="1">
                <a:solidFill>
                  <a:schemeClr val="dk1"/>
                </a:solidFill>
              </a:rPr>
              <a:t>I</a:t>
            </a:r>
            <a:r>
              <a:rPr lang="en" sz="1900" baseline="-25000" dirty="0" err="1">
                <a:solidFill>
                  <a:schemeClr val="dk1"/>
                </a:solidFill>
              </a:rPr>
              <a:t>i</a:t>
            </a:r>
            <a:r>
              <a:rPr lang="en" sz="1900" dirty="0">
                <a:solidFill>
                  <a:schemeClr val="dk1"/>
                </a:solidFill>
              </a:rPr>
              <a:t> </a:t>
            </a:r>
            <a:br>
              <a:rPr lang="en" sz="1900" dirty="0">
                <a:solidFill>
                  <a:schemeClr val="dk1"/>
                </a:solidFill>
              </a:rPr>
            </a:br>
            <a:r>
              <a:rPr lang="en" sz="1900" dirty="0">
                <a:solidFill>
                  <a:schemeClr val="dk1"/>
                </a:solidFill>
              </a:rPr>
              <a:t>to be exactly the same</a:t>
            </a:r>
            <a:endParaRPr lang="en" dirty="0">
              <a:solidFill>
                <a:schemeClr val="dk1"/>
              </a:solidFill>
            </a:endParaRPr>
          </a:p>
          <a:p>
            <a:pPr marL="114300">
              <a:lnSpc>
                <a:spcPct val="114999"/>
              </a:lnSpc>
            </a:pPr>
            <a:endParaRPr lang="en" sz="1900" dirty="0">
              <a:solidFill>
                <a:schemeClr val="dk1"/>
              </a:solidFill>
            </a:endParaRPr>
          </a:p>
          <a:p>
            <a:pPr marL="114300">
              <a:lnSpc>
                <a:spcPct val="114999"/>
              </a:lnSpc>
            </a:pPr>
            <a:endParaRPr lang="en" sz="1900" dirty="0">
              <a:solidFill>
                <a:schemeClr val="dk1"/>
              </a:solidFill>
            </a:endParaRPr>
          </a:p>
          <a:p>
            <a:pPr marL="114300">
              <a:lnSpc>
                <a:spcPct val="114999"/>
              </a:lnSpc>
            </a:pPr>
            <a:endParaRPr lang="en" sz="1900" dirty="0">
              <a:solidFill>
                <a:schemeClr val="dk1"/>
              </a:solidFill>
            </a:endParaRP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6DED4DD-8573-2503-7E2E-531197349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" y="3667125"/>
            <a:ext cx="2662238" cy="39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2C65C-EB0B-9B0F-73FF-ACDFF4146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124" y="3984625"/>
            <a:ext cx="3271838" cy="384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18ED9-6645-7F93-61CC-97A8C1A23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812" y="4365625"/>
            <a:ext cx="1925637" cy="2635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143A0-4A6F-14AF-164F-D6BCCC83EB2D}"/>
              </a:ext>
            </a:extLst>
          </p:cNvPr>
          <p:cNvCxnSpPr/>
          <p:nvPr/>
        </p:nvCxnSpPr>
        <p:spPr>
          <a:xfrm flipH="1">
            <a:off x="7715250" y="3532186"/>
            <a:ext cx="214312" cy="515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A22E7B-B1FC-A989-7AC2-40AFEF320B76}"/>
              </a:ext>
            </a:extLst>
          </p:cNvPr>
          <p:cNvCxnSpPr>
            <a:cxnSpLocks/>
          </p:cNvCxnSpPr>
          <p:nvPr/>
        </p:nvCxnSpPr>
        <p:spPr>
          <a:xfrm flipH="1">
            <a:off x="896938" y="2365373"/>
            <a:ext cx="15874" cy="1301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62605-5192-D622-21D2-8E5F54402CA3}"/>
              </a:ext>
            </a:extLst>
          </p:cNvPr>
          <p:cNvCxnSpPr>
            <a:cxnSpLocks/>
          </p:cNvCxnSpPr>
          <p:nvPr/>
        </p:nvCxnSpPr>
        <p:spPr>
          <a:xfrm>
            <a:off x="2246311" y="4095748"/>
            <a:ext cx="936626" cy="365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60D43-27F4-2C47-FFAB-C3001894EB95}"/>
              </a:ext>
            </a:extLst>
          </p:cNvPr>
          <p:cNvCxnSpPr>
            <a:cxnSpLocks/>
          </p:cNvCxnSpPr>
          <p:nvPr/>
        </p:nvCxnSpPr>
        <p:spPr>
          <a:xfrm flipH="1">
            <a:off x="5119688" y="4103685"/>
            <a:ext cx="714374" cy="357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E2593D-CBFF-9775-A30C-5C31BF1385D1}"/>
              </a:ext>
            </a:extLst>
          </p:cNvPr>
          <p:cNvSpPr txBox="1"/>
          <p:nvPr/>
        </p:nvSpPr>
        <p:spPr>
          <a:xfrm>
            <a:off x="2530929" y="4416135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Output examples from the presented paper</a:t>
            </a:r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CACC8FD-B3DA-3E29-D2A3-3767F5E80AEE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Figures (from the presented papers supplemental materials):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https://openaccess.thecvf.com/content/CVPR2023/supplemental/Ke_Neural_Preset_for_CVPR_2023_supplemental.pdf</a:t>
            </a:r>
            <a:endParaRPr lang="en-US"/>
          </a:p>
        </p:txBody>
      </p:sp>
      <p:pic>
        <p:nvPicPr>
          <p:cNvPr id="8" name="Picture 7" descr="A collage of a city&#10;&#10;Description automatically generated">
            <a:extLst>
              <a:ext uri="{FF2B5EF4-FFF2-40B4-BE49-F238E27FC236}">
                <a16:creationId xmlns:a16="http://schemas.microsoft.com/office/drawing/2014/main" id="{46586F90-8119-CBE5-909A-C5FB1483A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84" y="44532"/>
            <a:ext cx="6397831" cy="1990907"/>
          </a:xfrm>
          <a:prstGeom prst="rect">
            <a:avLst/>
          </a:prstGeom>
        </p:spPr>
      </p:pic>
      <p:pic>
        <p:nvPicPr>
          <p:cNvPr id="9" name="Picture 8" descr="A collage of trees and a path&#10;&#10;Description automatically generated">
            <a:extLst>
              <a:ext uri="{FF2B5EF4-FFF2-40B4-BE49-F238E27FC236}">
                <a16:creationId xmlns:a16="http://schemas.microsoft.com/office/drawing/2014/main" id="{71C7A182-538A-FB79-F33B-620F74C4B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473" y="2105396"/>
            <a:ext cx="6093526" cy="23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  <a:sym typeface="Comfortaa"/>
              </a:rPr>
              <a:t>4-</a:t>
            </a:r>
            <a:endParaRPr lang="en-US" sz="4800" dirty="0">
              <a:sym typeface="Comfortaa"/>
            </a:endParaRPr>
          </a:p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</a:rPr>
              <a:t>Experiments</a:t>
            </a:r>
            <a:endParaRPr lang="en" dirty="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47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Datasets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and Implementation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75431" y="793234"/>
            <a:ext cx="906808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MS COCO dataset (*) for training.</a:t>
            </a:r>
            <a:endParaRPr lang="en" sz="23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5000 LUTs, and input color perturbations (**) for getting </a:t>
            </a:r>
            <a:r>
              <a:rPr lang="en" sz="200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baseline="-25000" err="1">
                <a:solidFill>
                  <a:schemeClr val="dk1"/>
                </a:solidFill>
                <a:latin typeface="Comfortaa"/>
              </a:rPr>
              <a:t>i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 and I</a:t>
            </a:r>
            <a:r>
              <a:rPr lang="en" sz="2000" baseline="-25000" dirty="0">
                <a:solidFill>
                  <a:schemeClr val="dk1"/>
                </a:solidFill>
                <a:latin typeface="Comfortaa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Comfortaa"/>
              </a:rPr>
              <a:t>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EfficientNet-B0 is used with 256x256 input size as the encoder.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K is picked as 16.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Trained with Adam for 32 epochs.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AF37E-CC6C-8E56-9845-5FB83B222973}"/>
              </a:ext>
            </a:extLst>
          </p:cNvPr>
          <p:cNvSpPr txBox="1"/>
          <p:nvPr/>
        </p:nvSpPr>
        <p:spPr>
          <a:xfrm>
            <a:off x="4817077" y="4869026"/>
            <a:ext cx="435492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 *** </a:t>
            </a:r>
            <a:r>
              <a:rPr lang="en-US" sz="700" i="1" dirty="0" err="1">
                <a:latin typeface="Comfortaa"/>
              </a:rPr>
              <a:t>EfficientNet</a:t>
            </a:r>
            <a:r>
              <a:rPr lang="en-US" sz="700" i="1" dirty="0">
                <a:latin typeface="Comfortaa"/>
              </a:rPr>
              <a:t>: Rethinking Model Scaling for Convolutional Neural Networks</a:t>
            </a:r>
            <a:endParaRPr lang="en-US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https://arxiv.org/pdf/1905.11946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4452-637D-3808-571C-4EE797CD6645}"/>
              </a:ext>
            </a:extLst>
          </p:cNvPr>
          <p:cNvSpPr txBox="1"/>
          <p:nvPr/>
        </p:nvSpPr>
        <p:spPr>
          <a:xfrm>
            <a:off x="259590" y="4556969"/>
            <a:ext cx="365642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 * Microsoft COCO: Common Objects in Context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https://arxiv.org/pdf/1405.0312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B8CDB-BC6F-6009-A1BB-DED7EC68A83A}"/>
              </a:ext>
            </a:extLst>
          </p:cNvPr>
          <p:cNvSpPr txBox="1"/>
          <p:nvPr/>
        </p:nvSpPr>
        <p:spPr>
          <a:xfrm>
            <a:off x="-88299" y="4837276"/>
            <a:ext cx="435492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 ** Harmonizer: Learning to Perform White-Box Image and Video Harmonization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6"/>
              </a:rPr>
              <a:t>https://arxiv.org/pdf/2207.01322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 err="1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Quantitive</a:t>
            </a:r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Evaluation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75431" y="793234"/>
            <a:ext cx="906808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They observed prior metrics does not measure quality well.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For style similarity, they trained a discriminator on a labeled dataset (with 700+ style classes) to predict the style similarity.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For content similarity, they compute SSIM on image edges. Prior works used HED (*), but since it is often incorrect and predict only rough edges, they replaced it with LDC (**).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8B256-7127-D707-846F-7232B5EBB94F}"/>
              </a:ext>
            </a:extLst>
          </p:cNvPr>
          <p:cNvSpPr txBox="1"/>
          <p:nvPr/>
        </p:nvSpPr>
        <p:spPr>
          <a:xfrm>
            <a:off x="148465" y="4715719"/>
            <a:ext cx="3656423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 * Holistically-Nested Edge Detection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https://openaccess.thecvf.com/content_iccv_2015/papers/Xie_Holistically-Nested_Edge_Detection_ICCV_2015_paper.pdf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A3CCD-C2C8-C6E4-D55F-0E5B80119E71}"/>
              </a:ext>
            </a:extLst>
          </p:cNvPr>
          <p:cNvSpPr txBox="1"/>
          <p:nvPr/>
        </p:nvSpPr>
        <p:spPr>
          <a:xfrm>
            <a:off x="5293552" y="4725244"/>
            <a:ext cx="3656423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 ** LDC: Lightweight Dense CNN for Edge Detection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https://www.researchgate.net/publication/361823660_LDC_Lightweight_Dense_CNN_for_Edge_Detection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Similarity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Comparison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9BD8B15-417A-A1D6-0517-F73F2528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938" y="793620"/>
            <a:ext cx="5135563" cy="311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7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16ED-D6E1-DB29-1FD1-AC4A4A374C82}"/>
              </a:ext>
            </a:extLst>
          </p:cNvPr>
          <p:cNvSpPr txBox="1"/>
          <p:nvPr/>
        </p:nvSpPr>
        <p:spPr>
          <a:xfrm>
            <a:off x="3018818" y="3791826"/>
            <a:ext cx="4082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7. Similarity comparisons with prior methods</a:t>
            </a:r>
          </a:p>
        </p:txBody>
      </p:sp>
    </p:spTree>
    <p:extLst>
      <p:ext uri="{BB962C8B-B14F-4D97-AF65-F5344CB8AC3E}">
        <p14:creationId xmlns:p14="http://schemas.microsoft.com/office/powerpoint/2010/main" val="35322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Similarity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Comparison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8, 9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https://openaccess.thecvf.com/content/CVPR2023/papers/Ke_Neural_Preset_for_Color_Style_Transfer_CVPR_2023_paper.pdf</a:t>
            </a:r>
            <a:endParaRPr lang="en-US">
              <a:hlinkClick r:id="rId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16ED-D6E1-DB29-1FD1-AC4A4A374C82}"/>
              </a:ext>
            </a:extLst>
          </p:cNvPr>
          <p:cNvSpPr txBox="1"/>
          <p:nvPr/>
        </p:nvSpPr>
        <p:spPr>
          <a:xfrm>
            <a:off x="2312381" y="1347076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8. Average Human Ranking (subjective) Comparisons</a:t>
            </a:r>
          </a:p>
        </p:txBody>
      </p:sp>
      <p:pic>
        <p:nvPicPr>
          <p:cNvPr id="3" name="Picture 2" descr="A close up of a number&#10;&#10;Description automatically generated">
            <a:extLst>
              <a:ext uri="{FF2B5EF4-FFF2-40B4-BE49-F238E27FC236}">
                <a16:creationId xmlns:a16="http://schemas.microsoft.com/office/drawing/2014/main" id="{B1BF82CC-A06E-3FC9-ED9F-665F7FAE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5" y="819748"/>
            <a:ext cx="6556375" cy="519504"/>
          </a:xfrm>
          <a:prstGeom prst="rect">
            <a:avLst/>
          </a:prstGeom>
        </p:spPr>
      </p:pic>
      <p:pic>
        <p:nvPicPr>
          <p:cNvPr id="4" name="Picture 3" descr="A collage of images of a person holding an umbrella&#10;&#10;Description automatically generated">
            <a:extLst>
              <a:ext uri="{FF2B5EF4-FFF2-40B4-BE49-F238E27FC236}">
                <a16:creationId xmlns:a16="http://schemas.microsoft.com/office/drawing/2014/main" id="{52E66AF1-1A2B-D984-78BA-AF242B153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13" y="1596301"/>
            <a:ext cx="7104062" cy="2911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A0588-3311-19D1-681E-1A7369F7671F}"/>
              </a:ext>
            </a:extLst>
          </p:cNvPr>
          <p:cNvSpPr txBox="1"/>
          <p:nvPr/>
        </p:nvSpPr>
        <p:spPr>
          <a:xfrm>
            <a:off x="2264754" y="4474450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9. Qualitative Comparisons</a:t>
            </a:r>
          </a:p>
        </p:txBody>
      </p:sp>
    </p:spTree>
    <p:extLst>
      <p:ext uri="{BB962C8B-B14F-4D97-AF65-F5344CB8AC3E}">
        <p14:creationId xmlns:p14="http://schemas.microsoft.com/office/powerpoint/2010/main" val="26670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Inference Time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Comparison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10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https://openaccess.thecvf.com/content/CVPR2023/papers/Ke_Neural_Preset_for_Color_Style_Transfer_CVPR_2023_paper.pdf</a:t>
            </a:r>
            <a:endParaRPr lang="en-US">
              <a:hlinkClick r:id="rId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A0588-3311-19D1-681E-1A7369F7671F}"/>
              </a:ext>
            </a:extLst>
          </p:cNvPr>
          <p:cNvSpPr txBox="1"/>
          <p:nvPr/>
        </p:nvSpPr>
        <p:spPr>
          <a:xfrm>
            <a:off x="2272692" y="3379075"/>
            <a:ext cx="4590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10. Inference Time, GPU memory and Model Size comparisons with RTX3090 GPU.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229C8-7867-FAF1-14C2-9D850C900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1121109"/>
            <a:ext cx="8874124" cy="2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Ablation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Studies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11, 12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https://openaccess.thecvf.com/content/CVPR2023/papers/Ke_Neural_Preset_for_Color_Style_Transfer_CVPR_2023_paper.pdf</a:t>
            </a:r>
            <a:endParaRPr lang="en-US">
              <a:hlinkClick r:id="rId4"/>
            </a:endParaRPr>
          </a:p>
        </p:txBody>
      </p:sp>
      <p:pic>
        <p:nvPicPr>
          <p:cNvPr id="3" name="Picture 2" descr="A white rectangular with black numbers&#10;&#10;Description automatically generated">
            <a:extLst>
              <a:ext uri="{FF2B5EF4-FFF2-40B4-BE49-F238E27FC236}">
                <a16:creationId xmlns:a16="http://schemas.microsoft.com/office/drawing/2014/main" id="{A114A8B4-74E3-C30E-46FD-6F1027A6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312" y="817563"/>
            <a:ext cx="5913437" cy="1187359"/>
          </a:xfrm>
          <a:prstGeom prst="rect">
            <a:avLst/>
          </a:prstGeom>
        </p:spPr>
      </p:pic>
      <p:pic>
        <p:nvPicPr>
          <p:cNvPr id="4" name="Picture 3" descr="A collage of a city&#10;&#10;Description automatically generated">
            <a:extLst>
              <a:ext uri="{FF2B5EF4-FFF2-40B4-BE49-F238E27FC236}">
                <a16:creationId xmlns:a16="http://schemas.microsoft.com/office/drawing/2014/main" id="{3835DF96-E80B-FEF5-304B-2E1A7E5E1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13" y="2373313"/>
            <a:ext cx="7691437" cy="1707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49C47-F550-B668-61C4-CCE79E4B5117}"/>
              </a:ext>
            </a:extLst>
          </p:cNvPr>
          <p:cNvSpPr txBox="1"/>
          <p:nvPr/>
        </p:nvSpPr>
        <p:spPr>
          <a:xfrm>
            <a:off x="2614004" y="2005888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11. Effect of the "k" hyper-parameter on the similarity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E0DE1-AD32-0808-BC3B-C9B25DE62A59}"/>
              </a:ext>
            </a:extLst>
          </p:cNvPr>
          <p:cNvSpPr txBox="1"/>
          <p:nvPr/>
        </p:nvSpPr>
        <p:spPr>
          <a:xfrm>
            <a:off x="2312379" y="4077576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12. Effect of the "k" hyper-parameter visualized.</a:t>
            </a:r>
          </a:p>
        </p:txBody>
      </p:sp>
    </p:spTree>
    <p:extLst>
      <p:ext uri="{BB962C8B-B14F-4D97-AF65-F5344CB8AC3E}">
        <p14:creationId xmlns:p14="http://schemas.microsoft.com/office/powerpoint/2010/main" val="25727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Ablation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Studies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13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https://openaccess.thecvf.com/content/CVPR2023/papers/Ke_Neural_Preset_for_Color_Style_Transfer_CVPR_2023_paper.pdf</a:t>
            </a:r>
            <a:endParaRPr lang="en-US">
              <a:hlinkClick r:id="rId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49C47-F550-B668-61C4-CCE79E4B5117}"/>
              </a:ext>
            </a:extLst>
          </p:cNvPr>
          <p:cNvSpPr txBox="1"/>
          <p:nvPr/>
        </p:nvSpPr>
        <p:spPr>
          <a:xfrm>
            <a:off x="2312379" y="3458451"/>
            <a:ext cx="4590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13. Effect of not using DNCM. Demonstration of the tendency to escaping to a trivial solution.</a:t>
            </a:r>
          </a:p>
        </p:txBody>
      </p:sp>
      <p:pic>
        <p:nvPicPr>
          <p:cNvPr id="2" name="Picture 1" descr="A person jumping on a skateboard&#10;&#10;Description automatically generated">
            <a:extLst>
              <a:ext uri="{FF2B5EF4-FFF2-40B4-BE49-F238E27FC236}">
                <a16:creationId xmlns:a16="http://schemas.microsoft.com/office/drawing/2014/main" id="{291BA0E1-5E81-4817-50AF-9A320FD70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38" y="1012825"/>
            <a:ext cx="8763000" cy="23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Ablation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Studies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8341C6-D49B-DC91-3B85-AFC763526707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14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https://openaccess.thecvf.com/content/CVPR2023/papers/Ke_Neural_Preset_for_Color_Style_Transfer_CVPR_2023_paper.pdf</a:t>
            </a:r>
            <a:endParaRPr lang="en-US">
              <a:hlinkClick r:id="rId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49C47-F550-B668-61C4-CCE79E4B5117}"/>
              </a:ext>
            </a:extLst>
          </p:cNvPr>
          <p:cNvSpPr txBox="1"/>
          <p:nvPr/>
        </p:nvSpPr>
        <p:spPr>
          <a:xfrm>
            <a:off x="2463192" y="3402888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14. Effect of not using consistency loss</a:t>
            </a:r>
            <a:endParaRPr lang="en-US" dirty="0"/>
          </a:p>
        </p:txBody>
      </p:sp>
      <p:pic>
        <p:nvPicPr>
          <p:cNvPr id="2" name="Picture 1" descr="A comparison of a train&#10;&#10;Description automatically generated">
            <a:extLst>
              <a:ext uri="{FF2B5EF4-FFF2-40B4-BE49-F238E27FC236}">
                <a16:creationId xmlns:a16="http://schemas.microsoft.com/office/drawing/2014/main" id="{13DD3E2E-5ACF-1CEB-E219-C8F10EF46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924476"/>
            <a:ext cx="8096250" cy="23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  <a:sym typeface="Comfortaa"/>
              </a:rPr>
              <a:t>5-</a:t>
            </a:r>
            <a:endParaRPr lang="en-US" sz="4800" dirty="0">
              <a:sym typeface="Comfortaa"/>
            </a:endParaRPr>
          </a:p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</a:rPr>
              <a:t>Main Contribution</a:t>
            </a:r>
            <a:endParaRPr lang="en" dirty="0"/>
          </a:p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</a:rPr>
              <a:t>and </a:t>
            </a:r>
            <a:br>
              <a:rPr lang="en" sz="4800" dirty="0">
                <a:solidFill>
                  <a:srgbClr val="E31837"/>
                </a:solidFill>
                <a:latin typeface="Comfortaa"/>
              </a:rPr>
            </a:br>
            <a:r>
              <a:rPr lang="en" sz="4800" dirty="0">
                <a:solidFill>
                  <a:srgbClr val="E31837"/>
                </a:solidFill>
                <a:latin typeface="Comfortaa"/>
              </a:rPr>
              <a:t>Pros/cons</a:t>
            </a:r>
            <a:endParaRPr lang="en" dirty="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40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3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 txBox="1"/>
          <p:nvPr/>
        </p:nvSpPr>
        <p:spPr>
          <a:xfrm>
            <a:off x="261725" y="14455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Overview </a:t>
            </a:r>
            <a:r>
              <a:rPr lang="en" sz="300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of the presentation</a:t>
            </a:r>
            <a:endParaRPr sz="3000">
              <a:solidFill>
                <a:srgbClr val="71707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61725" y="976400"/>
            <a:ext cx="827460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lang="en-US" sz="2300" dirty="0">
              <a:solidFill>
                <a:schemeClr val="dk1"/>
              </a:solidFill>
              <a:latin typeface="Comfortaa"/>
              <a:ea typeface="Comfortaa"/>
              <a:cs typeface="Comfortaa"/>
            </a:endParaRP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  <a:sym typeface="Comfortaa"/>
              </a:rPr>
              <a:t>Related work</a:t>
            </a:r>
            <a:endParaRPr sz="2300" dirty="0">
              <a:solidFill>
                <a:schemeClr val="dk1"/>
              </a:solidFill>
              <a:latin typeface="Comfortaa"/>
              <a:ea typeface="Comfortaa"/>
              <a:cs typeface="Comfortaa"/>
            </a:endParaRP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sym typeface="Comfortaa"/>
              </a:rPr>
              <a:t>Method</a:t>
            </a:r>
            <a:endParaRPr sz="2300" dirty="0">
              <a:solidFill>
                <a:schemeClr val="dk1"/>
              </a:solidFill>
              <a:latin typeface="Comfortaa"/>
            </a:endParaRP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  <a:sym typeface="Comfortaa"/>
              </a:rPr>
              <a:t>Experiments</a:t>
            </a:r>
            <a:endParaRPr lang="en" sz="2300" dirty="0">
              <a:solidFill>
                <a:schemeClr val="dk1"/>
              </a:solidFill>
              <a:latin typeface="Comfortaa"/>
              <a:ea typeface="Comfortaa"/>
            </a:endParaRP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</a:rPr>
              <a:t>Main Contribution and Pros/Cons</a:t>
            </a: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</a:rPr>
              <a:t>Conclusion</a:t>
            </a:r>
          </a:p>
          <a:p>
            <a:pPr marL="457200" indent="-374650">
              <a:lnSpc>
                <a:spcPct val="150000"/>
              </a:lnSpc>
              <a:buClr>
                <a:srgbClr val="717073"/>
              </a:buClr>
              <a:buSzPts val="2300"/>
              <a:buFont typeface="Comfortaa"/>
              <a:buChar char="➔"/>
            </a:pPr>
            <a:r>
              <a:rPr lang="en" sz="2300" dirty="0">
                <a:solidFill>
                  <a:schemeClr val="dk1"/>
                </a:solidFill>
                <a:latin typeface="Comfortaa"/>
                <a:ea typeface="Comfortaa"/>
              </a:rPr>
              <a:t>Q &amp; A</a:t>
            </a:r>
          </a:p>
        </p:txBody>
      </p:sp>
      <p:cxnSp>
        <p:nvCxnSpPr>
          <p:cNvPr id="67" name="Google Shape;67;p14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93590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Main 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Contribution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-169497" y="793234"/>
            <a:ext cx="9313008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DNCM (</a:t>
            </a:r>
            <a:r>
              <a:rPr lang="en" sz="2000">
                <a:solidFill>
                  <a:schemeClr val="dk1"/>
                </a:solidFill>
                <a:latin typeface="Comfortaa"/>
              </a:rPr>
              <a:t>Deterministic Neural Color Mapping) to avoid artifacts.</a:t>
            </a:r>
            <a:endParaRPr lang="en-US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Two-stage approach, enables caching and provides high speed.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>
                <a:solidFill>
                  <a:schemeClr val="dk1"/>
                </a:solidFill>
                <a:latin typeface="Comfortaa"/>
              </a:rPr>
              <a:t>Self-supervised learning approach.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Custom/improved and better </a:t>
            </a:r>
            <a:r>
              <a:rPr lang="en" sz="2000">
                <a:solidFill>
                  <a:schemeClr val="dk1"/>
                </a:solidFill>
                <a:latin typeface="Comfortaa"/>
              </a:rPr>
              <a:t>quantitative similarity metrics.</a:t>
            </a:r>
            <a:endParaRPr lang="en" sz="2000" dirty="0">
              <a:solidFill>
                <a:schemeClr val="dk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5336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93590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717073"/>
                </a:solidFill>
                <a:latin typeface="Comfortaa"/>
              </a:rPr>
              <a:t>Advantages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-169497" y="778390"/>
            <a:ext cx="9313008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The approach can scale efficiently with high resolution inputs.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DNCM and two-stage approach significantly reduced the computational expense (Low GPU memory usage and approximately 28x speed up).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Most of the major artifacts avoided with DNCM. It is crucial for keeping the delicate content such as text readability.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Without fine-tuning, the model can be used in other tasks such as low-light enhancement.</a:t>
            </a:r>
          </a:p>
        </p:txBody>
      </p:sp>
    </p:spTree>
    <p:extLst>
      <p:ext uri="{BB962C8B-B14F-4D97-AF65-F5344CB8AC3E}">
        <p14:creationId xmlns:p14="http://schemas.microsoft.com/office/powerpoint/2010/main" val="5283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93590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Dis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advantages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-169497" y="800656"/>
            <a:ext cx="4525768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The approach is observed to increase JPEG artifacts.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If some content colors does not exist on the style image, result may be unwanted.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0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000" dirty="0">
                <a:solidFill>
                  <a:schemeClr val="dk1"/>
                </a:solidFill>
                <a:latin typeface="Comfortaa"/>
              </a:rPr>
              <a:t>Local-adaptive color style transfer is not supported.</a:t>
            </a:r>
          </a:p>
        </p:txBody>
      </p:sp>
      <p:pic>
        <p:nvPicPr>
          <p:cNvPr id="2" name="Picture 1" descr="A collage of boats and buildings&#10;&#10;Description automatically generated">
            <a:extLst>
              <a:ext uri="{FF2B5EF4-FFF2-40B4-BE49-F238E27FC236}">
                <a16:creationId xmlns:a16="http://schemas.microsoft.com/office/drawing/2014/main" id="{658F8C63-BAD4-3B27-2EA4-956BA843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66" y="0"/>
            <a:ext cx="4289962" cy="1925287"/>
          </a:xfrm>
          <a:prstGeom prst="rect">
            <a:avLst/>
          </a:prstGeom>
        </p:spPr>
      </p:pic>
      <p:pic>
        <p:nvPicPr>
          <p:cNvPr id="3" name="Picture 2" descr="A collage of different trees&#10;&#10;Description automatically generated">
            <a:extLst>
              <a:ext uri="{FF2B5EF4-FFF2-40B4-BE49-F238E27FC236}">
                <a16:creationId xmlns:a16="http://schemas.microsoft.com/office/drawing/2014/main" id="{EF4CA109-11B8-3D7D-8204-C212A802C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98" y="2105397"/>
            <a:ext cx="3777838" cy="1593066"/>
          </a:xfrm>
          <a:prstGeom prst="rect">
            <a:avLst/>
          </a:prstGeom>
        </p:spPr>
      </p:pic>
      <p:pic>
        <p:nvPicPr>
          <p:cNvPr id="4" name="Picture 3" descr="A close-up of a dock&#10;&#10;Description automatically generated">
            <a:extLst>
              <a:ext uri="{FF2B5EF4-FFF2-40B4-BE49-F238E27FC236}">
                <a16:creationId xmlns:a16="http://schemas.microsoft.com/office/drawing/2014/main" id="{656E3521-4A43-B5E8-661A-C27616351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578" y="3973285"/>
            <a:ext cx="3681351" cy="650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B1463-9304-8BD1-64DB-1454B72FC834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15, 16, 17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7"/>
              </a:rPr>
              <a:t>https://openaccess.thecvf.com/content/CVPR2023/papers/Ke_Neural_Preset_for_Color_Style_Transfer_CVPR_2023_paper.pdf</a:t>
            </a:r>
            <a:endParaRPr lang="en-US">
              <a:hlinkClick r:id="rId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E636F-C580-E6BA-02BB-8E31A2E1925C}"/>
              </a:ext>
            </a:extLst>
          </p:cNvPr>
          <p:cNvSpPr txBox="1"/>
          <p:nvPr/>
        </p:nvSpPr>
        <p:spPr>
          <a:xfrm>
            <a:off x="4489419" y="1851674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15. Demonstration of increased JPEG artifacts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0DD10-12DE-5BCB-02BE-003629D69750}"/>
              </a:ext>
            </a:extLst>
          </p:cNvPr>
          <p:cNvSpPr txBox="1"/>
          <p:nvPr/>
        </p:nvSpPr>
        <p:spPr>
          <a:xfrm>
            <a:off x="4608172" y="3632973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16. Unsatisfactory outputs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D9DB9-3D93-D3B9-FD7E-AEE6D5A5C7C0}"/>
              </a:ext>
            </a:extLst>
          </p:cNvPr>
          <p:cNvSpPr txBox="1"/>
          <p:nvPr/>
        </p:nvSpPr>
        <p:spPr>
          <a:xfrm>
            <a:off x="4726924" y="4590420"/>
            <a:ext cx="4590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17. Demonstration of the lack of local-adaptive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  <a:sym typeface="Comfortaa"/>
              </a:rPr>
              <a:t>6-</a:t>
            </a:r>
            <a:endParaRPr lang="en-US" sz="4800" dirty="0">
              <a:sym typeface="Comfortaa"/>
            </a:endParaRPr>
          </a:p>
          <a:p>
            <a:pPr algn="ctr"/>
            <a:r>
              <a:rPr lang="en" sz="4800" dirty="0">
                <a:solidFill>
                  <a:srgbClr val="E31837"/>
                </a:solidFill>
                <a:latin typeface="Comfortaa"/>
              </a:rPr>
              <a:t>Conclusion</a:t>
            </a:r>
            <a:endParaRPr lang="en" dirty="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347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93590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</a:rPr>
              <a:t>Con</a:t>
            </a:r>
            <a:r>
              <a:rPr lang="en" sz="3000" dirty="0">
                <a:solidFill>
                  <a:srgbClr val="717073"/>
                </a:solidFill>
                <a:latin typeface="Comfortaa"/>
              </a:rPr>
              <a:t>clusion</a:t>
            </a:r>
            <a:endParaRPr lang="en-US" dirty="0"/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-169497" y="800656"/>
            <a:ext cx="9313007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1700" dirty="0">
                <a:solidFill>
                  <a:schemeClr val="dk1"/>
                </a:solidFill>
                <a:latin typeface="Comfortaa"/>
              </a:rPr>
              <a:t>Using a two-stage approach may tremendously speed up the inference time when switching styles.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17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1700" dirty="0">
                <a:solidFill>
                  <a:schemeClr val="dk1"/>
                </a:solidFill>
                <a:latin typeface="Comfortaa"/>
              </a:rPr>
              <a:t>The self-supervised approach can be utilized with DNCM approach, which also avoids some distortions.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17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1700" dirty="0">
                <a:solidFill>
                  <a:schemeClr val="dk1"/>
                </a:solidFill>
                <a:latin typeface="Comfortaa"/>
              </a:rPr>
              <a:t>No need for deep and heavy architectures for color style transfer.</a:t>
            </a:r>
          </a:p>
        </p:txBody>
      </p:sp>
      <p:pic>
        <p:nvPicPr>
          <p:cNvPr id="2" name="Picture 1" descr="A collage of buildings and boats&#10;&#10;Description automatically generated">
            <a:extLst>
              <a:ext uri="{FF2B5EF4-FFF2-40B4-BE49-F238E27FC236}">
                <a16:creationId xmlns:a16="http://schemas.microsoft.com/office/drawing/2014/main" id="{FCAC81B1-200A-3B87-FF44-7AB8E584D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34" y="3144217"/>
            <a:ext cx="7874825" cy="1311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092F0-0842-A3D7-3A80-91692ADC0A43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18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https://openaccess.thecvf.com/content/CVPR2023/papers/Ke_Neural_Preset_for_Color_Style_Transfer_CVPR_2023_paper.pdf</a:t>
            </a:r>
            <a:endParaRPr lang="en-US">
              <a:hlinkClick r:id="rId5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26CA9-28A7-22AF-6F75-FBAB9C290325}"/>
              </a:ext>
            </a:extLst>
          </p:cNvPr>
          <p:cNvSpPr txBox="1"/>
          <p:nvPr/>
        </p:nvSpPr>
        <p:spPr>
          <a:xfrm>
            <a:off x="1676451" y="4441979"/>
            <a:ext cx="57925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18. Output comparison of the proposed method including the inference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3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261725" y="14455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Ref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erences (1 of 2)</a:t>
            </a:r>
            <a:endParaRPr sz="3000" dirty="0">
              <a:solidFill>
                <a:srgbClr val="E3183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2"/>
          <p:cNvCxnSpPr>
            <a:stCxn id="159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0;p15">
            <a:extLst>
              <a:ext uri="{FF2B5EF4-FFF2-40B4-BE49-F238E27FC236}">
                <a16:creationId xmlns:a16="http://schemas.microsoft.com/office/drawing/2014/main" id="{4F22235B-DA20-DC47-EF3A-7546C3F717CE}"/>
              </a:ext>
            </a:extLst>
          </p:cNvPr>
          <p:cNvSpPr txBox="1"/>
          <p:nvPr/>
        </p:nvSpPr>
        <p:spPr>
          <a:xfrm>
            <a:off x="75431" y="793234"/>
            <a:ext cx="9068080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/>
            <a:r>
              <a:rPr lang="en-US" sz="2000" dirty="0">
                <a:latin typeface="Comfortaa"/>
              </a:rPr>
              <a:t>Ke, Z., Liu, Y., Zhu, L., Zhao, N., &amp; Lau, R. W. H. (2023, March 23). Neural Preset for Color Style Transfer. arXiv.org. </a:t>
            </a:r>
            <a:r>
              <a:rPr lang="en-US" sz="2000" dirty="0">
                <a:latin typeface="Comfortaa"/>
                <a:hlinkClick r:id="rId4"/>
              </a:rPr>
              <a:t>https://arxiv.org/abs/2303.13511</a:t>
            </a:r>
            <a:endParaRPr lang="en-US" sz="2000" dirty="0">
              <a:latin typeface="Comfortaa"/>
            </a:endParaRPr>
          </a:p>
          <a:p>
            <a:pPr marL="457200" indent="-457200"/>
            <a:endParaRPr lang="en-US" sz="2000" dirty="0">
              <a:latin typeface="Comfortaa"/>
            </a:endParaRPr>
          </a:p>
          <a:p>
            <a:pPr marL="457200" indent="-457200"/>
            <a:r>
              <a:rPr lang="en-US" sz="2000" dirty="0">
                <a:latin typeface="Comfortaa"/>
              </a:rPr>
              <a:t>Ke, Z., Sun, C., Zhu, L., Xu, K., &amp; Lau, R. W. H. (2022, July 4). Harmonizer: Learning to Perform White-Box Image and Video Harmonization. arXiv.org. </a:t>
            </a:r>
            <a:r>
              <a:rPr lang="en-US" sz="2000" dirty="0">
                <a:latin typeface="Comfortaa"/>
                <a:hlinkClick r:id="rId5"/>
              </a:rPr>
              <a:t>https://arxiv.org/abs/2207.01322</a:t>
            </a:r>
            <a:endParaRPr lang="en-US" sz="2000" dirty="0">
              <a:latin typeface="Comfortaa"/>
            </a:endParaRPr>
          </a:p>
          <a:p>
            <a:pPr marL="457200" indent="-457200"/>
            <a:endParaRPr lang="en-US" sz="2000" dirty="0">
              <a:latin typeface="Comfortaa"/>
            </a:endParaRPr>
          </a:p>
          <a:p>
            <a:pPr marL="457200" indent="-457200"/>
            <a:r>
              <a:rPr lang="en-US" sz="2000" dirty="0">
                <a:latin typeface="Comfortaa"/>
              </a:rPr>
              <a:t>Lin, T. Y., Maire, M., Belongie, S., </a:t>
            </a:r>
            <a:r>
              <a:rPr lang="en-US" sz="2000" err="1">
                <a:latin typeface="Comfortaa"/>
              </a:rPr>
              <a:t>Bourdev</a:t>
            </a:r>
            <a:r>
              <a:rPr lang="en-US" sz="2000" dirty="0">
                <a:latin typeface="Comfortaa"/>
              </a:rPr>
              <a:t>, L., </a:t>
            </a:r>
            <a:r>
              <a:rPr lang="en-US" sz="2000" err="1">
                <a:latin typeface="Comfortaa"/>
              </a:rPr>
              <a:t>Girshick</a:t>
            </a:r>
            <a:r>
              <a:rPr lang="en-US" sz="2000" dirty="0">
                <a:latin typeface="Comfortaa"/>
              </a:rPr>
              <a:t>, R., Hays, J., Perona, P., Ramanan, D., </a:t>
            </a:r>
            <a:r>
              <a:rPr lang="en-US" sz="2000" err="1">
                <a:latin typeface="Comfortaa"/>
              </a:rPr>
              <a:t>Zitnick</a:t>
            </a:r>
            <a:r>
              <a:rPr lang="en-US" sz="2000" dirty="0">
                <a:latin typeface="Comfortaa"/>
              </a:rPr>
              <a:t>, C. L., &amp; </a:t>
            </a:r>
            <a:r>
              <a:rPr lang="en-US" sz="2000" err="1">
                <a:latin typeface="Comfortaa"/>
              </a:rPr>
              <a:t>Dollár</a:t>
            </a:r>
            <a:r>
              <a:rPr lang="en-US" sz="2000" dirty="0">
                <a:latin typeface="Comfortaa"/>
              </a:rPr>
              <a:t>, P. (2014, May 1). Microsoft COCO: Common Objects in Context. arXiv.org. </a:t>
            </a:r>
            <a:r>
              <a:rPr lang="en-US" sz="2000" dirty="0">
                <a:latin typeface="Comfortaa"/>
                <a:hlinkClick r:id="rId6"/>
              </a:rPr>
              <a:t>https://arxiv.org/abs/1405.0312</a:t>
            </a:r>
            <a:endParaRPr lang="en-US" sz="2000" dirty="0">
              <a:latin typeface="Comfortaa"/>
            </a:endParaRPr>
          </a:p>
          <a:p>
            <a:pPr marL="457200" indent="-457200"/>
            <a:endParaRPr lang="en-US" sz="2000" dirty="0">
              <a:latin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261725" y="14455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Ref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erences (2 of 2)</a:t>
            </a:r>
            <a:endParaRPr sz="3000" dirty="0">
              <a:solidFill>
                <a:srgbClr val="E3183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2"/>
          <p:cNvCxnSpPr>
            <a:stCxn id="159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0;p15">
            <a:extLst>
              <a:ext uri="{FF2B5EF4-FFF2-40B4-BE49-F238E27FC236}">
                <a16:creationId xmlns:a16="http://schemas.microsoft.com/office/drawing/2014/main" id="{4F22235B-DA20-DC47-EF3A-7546C3F717CE}"/>
              </a:ext>
            </a:extLst>
          </p:cNvPr>
          <p:cNvSpPr txBox="1"/>
          <p:nvPr/>
        </p:nvSpPr>
        <p:spPr>
          <a:xfrm>
            <a:off x="75431" y="793234"/>
            <a:ext cx="906808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/>
            <a:r>
              <a:rPr lang="en-US" sz="2000">
                <a:latin typeface="Comfortaa"/>
              </a:rPr>
              <a:t>Soria, X. G., </a:t>
            </a:r>
            <a:r>
              <a:rPr lang="en-US" sz="2000" err="1">
                <a:latin typeface="Comfortaa"/>
              </a:rPr>
              <a:t>Pomboza</a:t>
            </a:r>
            <a:r>
              <a:rPr lang="en-US" sz="2000">
                <a:latin typeface="Comfortaa"/>
              </a:rPr>
              <a:t>-Junez, G., &amp; </a:t>
            </a:r>
            <a:r>
              <a:rPr lang="en-US" sz="2000" err="1">
                <a:latin typeface="Comfortaa"/>
              </a:rPr>
              <a:t>Sappa</a:t>
            </a:r>
            <a:r>
              <a:rPr lang="en-US" sz="2000">
                <a:latin typeface="Comfortaa"/>
              </a:rPr>
              <a:t>, N. D. (2022, January 1). LDC: Lightweight Dense CNN for Edge Detection. IEEE Access. </a:t>
            </a:r>
            <a:r>
              <a:rPr lang="en-US" sz="2000" dirty="0">
                <a:latin typeface="Comfortaa"/>
                <a:hlinkClick r:id="rId4"/>
              </a:rPr>
              <a:t>https://doi.org/10.1109/access.2022.3186344</a:t>
            </a:r>
            <a:endParaRPr lang="en-US" sz="2000" dirty="0">
              <a:latin typeface="Comfortaa"/>
            </a:endParaRPr>
          </a:p>
          <a:p>
            <a:pPr marL="457200" indent="-457200"/>
            <a:endParaRPr lang="en-US" sz="2000" dirty="0">
              <a:latin typeface="Comfortaa"/>
            </a:endParaRPr>
          </a:p>
          <a:p>
            <a:pPr marL="457200" indent="-457200"/>
            <a:r>
              <a:rPr lang="en-US" sz="2000">
                <a:latin typeface="Comfortaa"/>
              </a:rPr>
              <a:t>Tan, M., &amp; Le, Q. (2019, May 28). </a:t>
            </a:r>
            <a:r>
              <a:rPr lang="en-US" sz="2000" err="1">
                <a:latin typeface="Comfortaa"/>
              </a:rPr>
              <a:t>EfficientNet</a:t>
            </a:r>
            <a:r>
              <a:rPr lang="en-US" sz="2000">
                <a:latin typeface="Comfortaa"/>
              </a:rPr>
              <a:t>: Rethinking Model Scaling for Convolutional Neural Networks. arXiv.org. </a:t>
            </a:r>
            <a:r>
              <a:rPr lang="en-US" sz="2000" dirty="0">
                <a:latin typeface="Comfortaa"/>
                <a:hlinkClick r:id="rId5"/>
              </a:rPr>
              <a:t>https://arxiv.org/abs/1905.11946</a:t>
            </a:r>
          </a:p>
          <a:p>
            <a:pPr marL="457200" indent="-457200"/>
            <a:endParaRPr lang="en-US" sz="2000" dirty="0">
              <a:latin typeface="Comfortaa"/>
            </a:endParaRPr>
          </a:p>
          <a:p>
            <a:pPr marL="457200" indent="-457200"/>
            <a:r>
              <a:rPr lang="en-US" sz="2000">
                <a:latin typeface="Comfortaa"/>
              </a:rPr>
              <a:t>Xie, S., &amp; Tu, Z. (2015, December 1). Holistically-Nested Edge Detection. </a:t>
            </a:r>
            <a:r>
              <a:rPr lang="en-US" sz="2000" dirty="0">
                <a:latin typeface="Comfortaa"/>
                <a:hlinkClick r:id="rId6"/>
              </a:rPr>
              <a:t>https://doi.org/10.1109/iccv.2015.164</a:t>
            </a:r>
          </a:p>
          <a:p>
            <a:pPr marL="457200" indent="-457200"/>
            <a:endParaRPr lang="en-US" sz="2000" dirty="0">
              <a:latin typeface="Comfortaa"/>
            </a:endParaRPr>
          </a:p>
          <a:p>
            <a:pPr marL="457200" indent="-457200"/>
            <a:endParaRPr lang="en-US" sz="2000" dirty="0"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52021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261725" y="14455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Att</a:t>
            </a:r>
            <a:r>
              <a:rPr lang="en" sz="300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ribution</a:t>
            </a:r>
            <a:endParaRPr sz="3000">
              <a:solidFill>
                <a:srgbClr val="E3183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3"/>
          <p:cNvSpPr txBox="1"/>
          <p:nvPr/>
        </p:nvSpPr>
        <p:spPr>
          <a:xfrm>
            <a:off x="261725" y="976400"/>
            <a:ext cx="82746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Keep this page and the following notice AS IS.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presentation has been prepared with </a:t>
            </a:r>
            <a:r>
              <a:rPr lang="en" sz="17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METU Presentation Template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by Devrim Çavuşoğlu licensed under the </a:t>
            </a:r>
            <a:r>
              <a:rPr lang="en" sz="17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CC BY-SA 4.0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Also read, </a:t>
            </a:r>
            <a:r>
              <a:rPr lang="en" sz="17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the full LICENSE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content.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Refer to </a:t>
            </a:r>
            <a:r>
              <a:rPr lang="en" sz="17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github.com/devrimcavusoglu/metu-presentation-template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13212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Thank you </a:t>
            </a:r>
            <a:r>
              <a:rPr lang="en" sz="300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for listening</a:t>
            </a:r>
            <a:endParaRPr sz="3000">
              <a:solidFill>
                <a:srgbClr val="71707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7073"/>
                </a:solidFill>
                <a:latin typeface="Comfortaa"/>
                <a:ea typeface="Comfortaa"/>
                <a:cs typeface="Comfortaa"/>
                <a:sym typeface="Comfortaa"/>
              </a:rPr>
              <a:t>Q &amp; </a:t>
            </a:r>
            <a:r>
              <a:rPr lang="en" sz="3000">
                <a:solidFill>
                  <a:srgbClr val="E31837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sz="3000">
              <a:solidFill>
                <a:srgbClr val="E3183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34700" y="2248500"/>
            <a:ext cx="827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>
                <a:solidFill>
                  <a:srgbClr val="E31837"/>
                </a:solidFill>
                <a:latin typeface="Comfortaa"/>
                <a:sym typeface="Comfortaa"/>
              </a:rPr>
              <a:t>1-</a:t>
            </a:r>
            <a:endParaRPr lang="en-US" sz="4800">
              <a:sym typeface="Comfortaa"/>
            </a:endParaRPr>
          </a:p>
          <a:p>
            <a:pPr algn="ctr"/>
            <a:r>
              <a:rPr lang="en" sz="4800">
                <a:solidFill>
                  <a:srgbClr val="E31837"/>
                </a:solidFill>
                <a:latin typeface="Comfortaa"/>
                <a:sym typeface="Comfortaa"/>
              </a:rPr>
              <a:t>Introduction</a:t>
            </a:r>
            <a:endParaRPr lang="en-US" sz="480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>
            <a:stCxn id="172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37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Problem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Definition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-184342" y="800656"/>
            <a:ext cx="9068080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u="sng" dirty="0">
                <a:solidFill>
                  <a:schemeClr val="dk1"/>
                </a:solidFill>
                <a:latin typeface="Comfortaa"/>
              </a:rPr>
              <a:t>Transfer only colors</a:t>
            </a:r>
            <a:r>
              <a:rPr lang="en" sz="2200" dirty="0">
                <a:solidFill>
                  <a:schemeClr val="dk1"/>
                </a:solidFill>
                <a:latin typeface="Comfortaa"/>
              </a:rPr>
              <a:t> from an image </a:t>
            </a:r>
            <a:r>
              <a:rPr lang="en" sz="2200" u="sng" dirty="0">
                <a:solidFill>
                  <a:schemeClr val="dk1"/>
                </a:solidFill>
                <a:latin typeface="Comfortaa"/>
              </a:rPr>
              <a:t>without altering</a:t>
            </a:r>
            <a:r>
              <a:rPr lang="en" sz="2200" dirty="0">
                <a:solidFill>
                  <a:schemeClr val="dk1"/>
                </a:solidFill>
                <a:latin typeface="Comfortaa"/>
              </a:rPr>
              <a:t> the targets </a:t>
            </a:r>
            <a:r>
              <a:rPr lang="en" sz="2200" u="sng" dirty="0">
                <a:solidFill>
                  <a:schemeClr val="dk1"/>
                </a:solidFill>
                <a:latin typeface="Comfortaa"/>
              </a:rPr>
              <a:t>texture</a:t>
            </a:r>
            <a:r>
              <a:rPr lang="en" sz="2200" dirty="0">
                <a:solidFill>
                  <a:schemeClr val="dk1"/>
                </a:solidFill>
                <a:latin typeface="Comfortaa"/>
              </a:rPr>
              <a:t>. Hence, it is </a:t>
            </a:r>
            <a:r>
              <a:rPr lang="en" sz="2200" u="sng" dirty="0">
                <a:solidFill>
                  <a:schemeClr val="dk1"/>
                </a:solidFill>
                <a:latin typeface="Comfortaa"/>
              </a:rPr>
              <a:t>NOT artistic style transfer</a:t>
            </a:r>
            <a:r>
              <a:rPr lang="en" sz="2200" dirty="0">
                <a:solidFill>
                  <a:schemeClr val="dk1"/>
                </a:solidFill>
                <a:latin typeface="Comfortaa"/>
              </a:rPr>
              <a:t>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>
                <a:solidFill>
                  <a:schemeClr val="dk1"/>
                </a:solidFill>
                <a:latin typeface="Comfortaa"/>
              </a:rPr>
              <a:t>Utilize self-supervised learning.</a:t>
            </a: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dirty="0">
                <a:solidFill>
                  <a:schemeClr val="dk1"/>
                </a:solidFill>
                <a:latin typeface="Comfortaa"/>
              </a:rPr>
              <a:t>Make the inference time fast.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dirty="0">
                <a:solidFill>
                  <a:schemeClr val="dk1"/>
                </a:solidFill>
                <a:latin typeface="Comfortaa"/>
              </a:rPr>
              <a:t>Use feasible GPU memory.</a:t>
            </a:r>
          </a:p>
        </p:txBody>
      </p:sp>
      <p:pic>
        <p:nvPicPr>
          <p:cNvPr id="2" name="Picture 1" descr="A collage of a city&#10;&#10;Description automatically generated">
            <a:extLst>
              <a:ext uri="{FF2B5EF4-FFF2-40B4-BE49-F238E27FC236}">
                <a16:creationId xmlns:a16="http://schemas.microsoft.com/office/drawing/2014/main" id="{21C83448-D015-9EC8-7208-668A5966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6" y="1684812"/>
            <a:ext cx="4215740" cy="2173543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1646939-A6B7-AEE2-4EA8-7D90D414E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24" y="3857006"/>
            <a:ext cx="3443845" cy="186132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82B50827-4BEA-6DB8-6321-2C321CB4C7AE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1 (from the presented paper):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6"/>
              </a:rPr>
              <a:t>https://openaccess.thecvf.com/content/CVPR2023/papers/Ke_Neural_Preset_for_Color_Style_Transfer_CVPR_2023_paper.pdf</a:t>
            </a:r>
            <a:endParaRPr lang="en-US">
              <a:hlinkClick r:id="rId6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04E9C-AF9A-04D9-C153-6CF3C385D857}"/>
              </a:ext>
            </a:extLst>
          </p:cNvPr>
          <p:cNvSpPr txBox="1"/>
          <p:nvPr/>
        </p:nvSpPr>
        <p:spPr>
          <a:xfrm>
            <a:off x="4980215" y="4045032"/>
            <a:ext cx="4082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1. Example color style transfers to demonstrate how well the texture remained as it should.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24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  <a:stCxn id="74" idx="3"/>
          </p:cNvCxnSpPr>
          <p:nvPr/>
        </p:nvCxnSpPr>
        <p:spPr>
          <a:xfrm>
            <a:off x="5226177" y="48640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61725" y="144550"/>
            <a:ext cx="869097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0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Why </a:t>
            </a:r>
            <a:r>
              <a:rPr lang="en" sz="30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Color Style Transfer?</a:t>
            </a:r>
          </a:p>
        </p:txBody>
      </p:sp>
      <p:cxnSp>
        <p:nvCxnSpPr>
          <p:cNvPr id="79" name="Google Shape;79;p15"/>
          <p:cNvCxnSpPr/>
          <p:nvPr/>
        </p:nvCxnSpPr>
        <p:spPr>
          <a:xfrm>
            <a:off x="326325" y="776675"/>
            <a:ext cx="7909500" cy="0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0FBB85D2-42D7-6030-AF5D-4375D0C98420}"/>
              </a:ext>
            </a:extLst>
          </p:cNvPr>
          <p:cNvSpPr txBox="1"/>
          <p:nvPr/>
        </p:nvSpPr>
        <p:spPr>
          <a:xfrm>
            <a:off x="75431" y="793234"/>
            <a:ext cx="9068080" cy="36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dirty="0">
                <a:solidFill>
                  <a:schemeClr val="dk1"/>
                </a:solidFill>
                <a:latin typeface="Comfortaa"/>
              </a:rPr>
              <a:t>Producing different styles of images, just like using different </a:t>
            </a:r>
            <a:r>
              <a:rPr lang="en" sz="2200" u="sng" dirty="0">
                <a:solidFill>
                  <a:schemeClr val="dk1"/>
                </a:solidFill>
                <a:latin typeface="Comfortaa"/>
              </a:rPr>
              <a:t>customizable</a:t>
            </a:r>
            <a:r>
              <a:rPr lang="en" sz="2200" dirty="0">
                <a:solidFill>
                  <a:schemeClr val="dk1"/>
                </a:solidFill>
                <a:latin typeface="Comfortaa"/>
              </a:rPr>
              <a:t> Instagram filters.</a:t>
            </a:r>
            <a:endParaRPr lang="en-US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dirty="0">
                <a:solidFill>
                  <a:schemeClr val="dk1"/>
                </a:solidFill>
                <a:latin typeface="Comfortaa"/>
              </a:rPr>
              <a:t>Further utilizing the 2-stage transfer approach, switching styles are genuinely fast.</a:t>
            </a: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endParaRPr lang="en" sz="2200" dirty="0">
              <a:solidFill>
                <a:schemeClr val="dk1"/>
              </a:solidFill>
              <a:latin typeface="Comfortaa"/>
            </a:endParaRPr>
          </a:p>
          <a:p>
            <a:pPr marL="457200" indent="-342900">
              <a:lnSpc>
                <a:spcPct val="114999"/>
              </a:lnSpc>
              <a:buClr>
                <a:srgbClr val="717073"/>
              </a:buClr>
              <a:buSzPts val="1800"/>
              <a:buFont typeface="Comfortaa"/>
              <a:buChar char="➔"/>
            </a:pPr>
            <a:r>
              <a:rPr lang="en" sz="2200" dirty="0">
                <a:solidFill>
                  <a:schemeClr val="dk1"/>
                </a:solidFill>
                <a:latin typeface="Comfortaa"/>
              </a:rPr>
              <a:t>Using the models on different tasks, such as low-light image enhancement , underwater image correction , image dehazing, and image harmonization.</a:t>
            </a:r>
          </a:p>
        </p:txBody>
      </p:sp>
    </p:spTree>
    <p:extLst>
      <p:ext uri="{BB962C8B-B14F-4D97-AF65-F5344CB8AC3E}">
        <p14:creationId xmlns:p14="http://schemas.microsoft.com/office/powerpoint/2010/main" val="128842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</p:cNvCxnSpPr>
          <p:nvPr/>
        </p:nvCxnSpPr>
        <p:spPr>
          <a:xfrm>
            <a:off x="5471106" y="4856652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ollage of images of various objects&#10;&#10;Description automatically generated">
            <a:extLst>
              <a:ext uri="{FF2B5EF4-FFF2-40B4-BE49-F238E27FC236}">
                <a16:creationId xmlns:a16="http://schemas.microsoft.com/office/drawing/2014/main" id="{B8ECFF5F-380D-F856-C71D-A1C7CC65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24" y="742"/>
            <a:ext cx="4648112" cy="419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9003FF-297C-DB35-D78A-767A457D17C2}"/>
              </a:ext>
            </a:extLst>
          </p:cNvPr>
          <p:cNvSpPr txBox="1"/>
          <p:nvPr/>
        </p:nvSpPr>
        <p:spPr>
          <a:xfrm>
            <a:off x="4846617" y="4349337"/>
            <a:ext cx="408214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2. Applications of color style transfer model on Low-Light Image Enhancement and Underwater Image Correction Tasks</a:t>
            </a:r>
            <a:endParaRPr lang="en-US" sz="10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135B836-329F-6B54-C525-F2B516C9E5B8}"/>
              </a:ext>
            </a:extLst>
          </p:cNvPr>
          <p:cNvSpPr txBox="1"/>
          <p:nvPr/>
        </p:nvSpPr>
        <p:spPr>
          <a:xfrm>
            <a:off x="380013" y="4718214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2 (from the presented papers supplemental materials):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5"/>
              </a:rPr>
              <a:t>https://openaccess.thecvf.com/content/CVPR2023/supplemental/Ke_Neural_Preset_for_CVPR_2023_supplemental.pdf</a:t>
            </a:r>
            <a:endParaRPr lang="en-US"/>
          </a:p>
        </p:txBody>
      </p:sp>
      <p:sp>
        <p:nvSpPr>
          <p:cNvPr id="7" name="Google Shape;78;p15">
            <a:extLst>
              <a:ext uri="{FF2B5EF4-FFF2-40B4-BE49-F238E27FC236}">
                <a16:creationId xmlns:a16="http://schemas.microsoft.com/office/drawing/2014/main" id="{824264C1-C3B2-F63F-32EB-8B7603C43939}"/>
              </a:ext>
            </a:extLst>
          </p:cNvPr>
          <p:cNvSpPr txBox="1"/>
          <p:nvPr/>
        </p:nvSpPr>
        <p:spPr>
          <a:xfrm>
            <a:off x="98439" y="107440"/>
            <a:ext cx="86909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Application </a:t>
            </a:r>
            <a:r>
              <a:rPr lang="en" sz="28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Examples</a:t>
            </a:r>
          </a:p>
        </p:txBody>
      </p:sp>
      <p:cxnSp>
        <p:nvCxnSpPr>
          <p:cNvPr id="10" name="Google Shape;79;p15">
            <a:extLst>
              <a:ext uri="{FF2B5EF4-FFF2-40B4-BE49-F238E27FC236}">
                <a16:creationId xmlns:a16="http://schemas.microsoft.com/office/drawing/2014/main" id="{451929E0-44E1-0DC1-B7EF-07D86E9B427E}"/>
              </a:ext>
            </a:extLst>
          </p:cNvPr>
          <p:cNvCxnSpPr/>
          <p:nvPr/>
        </p:nvCxnSpPr>
        <p:spPr>
          <a:xfrm flipV="1">
            <a:off x="163039" y="724721"/>
            <a:ext cx="4027754" cy="14844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199DA-7E51-6EB6-22E0-2822F7E6E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260" y="4194706"/>
            <a:ext cx="3599709" cy="2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8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9024" t="29931" r="18782" b="28561"/>
          <a:stretch/>
        </p:blipFill>
        <p:spPr>
          <a:xfrm>
            <a:off x="3917825" y="4625575"/>
            <a:ext cx="1308352" cy="4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>
            <a:cxnSpLocks/>
          </p:cNvCxnSpPr>
          <p:nvPr/>
        </p:nvCxnSpPr>
        <p:spPr>
          <a:xfrm>
            <a:off x="5471106" y="4856652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2027" y="4858674"/>
            <a:ext cx="353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9003FF-297C-DB35-D78A-767A457D17C2}"/>
              </a:ext>
            </a:extLst>
          </p:cNvPr>
          <p:cNvSpPr txBox="1"/>
          <p:nvPr/>
        </p:nvSpPr>
        <p:spPr>
          <a:xfrm>
            <a:off x="452747" y="4371603"/>
            <a:ext cx="4082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Comfortaa"/>
              </a:rPr>
              <a:t>Figure 3. Applications of color style transfer model on Image Dehazing and Image Harmonization tasks.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135B836-329F-6B54-C525-F2B516C9E5B8}"/>
              </a:ext>
            </a:extLst>
          </p:cNvPr>
          <p:cNvSpPr txBox="1"/>
          <p:nvPr/>
        </p:nvSpPr>
        <p:spPr>
          <a:xfrm>
            <a:off x="5471558" y="4703370"/>
            <a:ext cx="353736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i="1" dirty="0">
                <a:latin typeface="Comfortaa"/>
              </a:rPr>
              <a:t>Figure 3 (from the presented papers supplemental materials): </a:t>
            </a:r>
            <a:endParaRPr lang="en-US" dirty="0"/>
          </a:p>
          <a:p>
            <a:pPr algn="ctr"/>
            <a:r>
              <a:rPr lang="en-US" sz="700" i="1" dirty="0">
                <a:latin typeface="Comfortaa"/>
                <a:hlinkClick r:id="rId4"/>
              </a:rPr>
              <a:t>https://openaccess.thecvf.com/content/CVPR2023/supplemental/Ke_Neural_Preset_for_CVPR_2023_supplemental.pdf</a:t>
            </a:r>
            <a:endParaRPr lang="en-US"/>
          </a:p>
        </p:txBody>
      </p:sp>
      <p:sp>
        <p:nvSpPr>
          <p:cNvPr id="7" name="Google Shape;78;p15">
            <a:extLst>
              <a:ext uri="{FF2B5EF4-FFF2-40B4-BE49-F238E27FC236}">
                <a16:creationId xmlns:a16="http://schemas.microsoft.com/office/drawing/2014/main" id="{824264C1-C3B2-F63F-32EB-8B7603C43939}"/>
              </a:ext>
            </a:extLst>
          </p:cNvPr>
          <p:cNvSpPr txBox="1"/>
          <p:nvPr/>
        </p:nvSpPr>
        <p:spPr>
          <a:xfrm>
            <a:off x="4752082" y="70330"/>
            <a:ext cx="42080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solidFill>
                  <a:srgbClr val="E31837"/>
                </a:solidFill>
                <a:latin typeface="Comfortaa"/>
                <a:ea typeface="Comfortaa"/>
                <a:cs typeface="Comfortaa"/>
              </a:rPr>
              <a:t>Application </a:t>
            </a:r>
            <a:r>
              <a:rPr lang="en" sz="2800" dirty="0">
                <a:solidFill>
                  <a:srgbClr val="717073"/>
                </a:solidFill>
                <a:latin typeface="Comfortaa"/>
                <a:ea typeface="Comfortaa"/>
                <a:cs typeface="Comfortaa"/>
              </a:rPr>
              <a:t>Examples</a:t>
            </a:r>
          </a:p>
        </p:txBody>
      </p:sp>
      <p:cxnSp>
        <p:nvCxnSpPr>
          <p:cNvPr id="10" name="Google Shape;79;p15">
            <a:extLst>
              <a:ext uri="{FF2B5EF4-FFF2-40B4-BE49-F238E27FC236}">
                <a16:creationId xmlns:a16="http://schemas.microsoft.com/office/drawing/2014/main" id="{451929E0-44E1-0DC1-B7EF-07D86E9B427E}"/>
              </a:ext>
            </a:extLst>
          </p:cNvPr>
          <p:cNvCxnSpPr/>
          <p:nvPr/>
        </p:nvCxnSpPr>
        <p:spPr>
          <a:xfrm flipV="1">
            <a:off x="4816682" y="687611"/>
            <a:ext cx="4027754" cy="14844"/>
          </a:xfrm>
          <a:prstGeom prst="straightConnector1">
            <a:avLst/>
          </a:prstGeom>
          <a:noFill/>
          <a:ln w="19050" cap="flat" cmpd="sng">
            <a:solidFill>
              <a:srgbClr val="E3183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collage of images of a cat and a person riding a bicycle&#10;&#10;Description automatically generated">
            <a:extLst>
              <a:ext uri="{FF2B5EF4-FFF2-40B4-BE49-F238E27FC236}">
                <a16:creationId xmlns:a16="http://schemas.microsoft.com/office/drawing/2014/main" id="{43A015A2-F97C-ABC7-3CBB-0F38AD69D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7" y="742"/>
            <a:ext cx="4648738" cy="4169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ADB97-B12C-E144-D514-4717C8C00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45" y="4150174"/>
            <a:ext cx="3599709" cy="2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48</Slides>
  <Notes>48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Simple Light</vt:lpstr>
      <vt:lpstr>Zhanghan Ke, Yuhao Liu, Lei Zhu, Nanxuan Zhao, Rynson W.H. Lau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Devrim Çavuşoğlu</dc:title>
  <cp:revision>1868</cp:revision>
  <dcterms:modified xsi:type="dcterms:W3CDTF">2024-06-05T16:31:26Z</dcterms:modified>
</cp:coreProperties>
</file>